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99" r:id="rId2"/>
  </p:sldMasterIdLst>
  <p:notesMasterIdLst>
    <p:notesMasterId r:id="rId13"/>
  </p:notesMasterIdLst>
  <p:handoutMasterIdLst>
    <p:handoutMasterId r:id="rId14"/>
  </p:handoutMasterIdLst>
  <p:sldIdLst>
    <p:sldId id="304" r:id="rId3"/>
    <p:sldId id="317" r:id="rId4"/>
    <p:sldId id="318" r:id="rId5"/>
    <p:sldId id="326" r:id="rId6"/>
    <p:sldId id="325" r:id="rId7"/>
    <p:sldId id="320" r:id="rId8"/>
    <p:sldId id="321" r:id="rId9"/>
    <p:sldId id="328" r:id="rId10"/>
    <p:sldId id="319" r:id="rId11"/>
    <p:sldId id="316" r:id="rId12"/>
  </p:sldIdLst>
  <p:sldSz cx="9144000" cy="5143500" type="screen16x9"/>
  <p:notesSz cx="6858000" cy="9144000"/>
  <p:embeddedFontLst>
    <p:embeddedFont>
      <p:font typeface="Intro " panose="02000000000000000000" pitchFamily="50" charset="0"/>
      <p:regular r:id="rId15"/>
    </p:embeddedFont>
    <p:embeddedFont>
      <p:font typeface="Source Sans Pro" panose="020B0503030403020204" pitchFamily="34" charset="0"/>
      <p:regular r:id="rId16"/>
      <p:bold r:id="rId17"/>
      <p:italic r:id="rId18"/>
      <p:boldItalic r:id="rId19"/>
    </p:embeddedFont>
    <p:embeddedFont>
      <p:font typeface="Source Sans Pro Semibold" panose="020B0604020202020204" pitchFamily="34" charset="0"/>
      <p:regular r:id="rId20"/>
      <p:bold r:id="rId21"/>
      <p:italic r:id="rId22"/>
      <p:boldItalic r:id="rId23"/>
    </p:embeddedFont>
    <p:embeddedFont>
      <p:font typeface="Titillium" panose="020B0604020202020204" charset="0"/>
      <p:regular r:id="rId24"/>
      <p:bold r:id="rId25"/>
      <p:italic r:id="rId26"/>
      <p:boldItalic r:id="rId27"/>
    </p:embeddedFont>
  </p:embeddedFontLst>
  <p:defaultTextStyle>
    <a:defPPr>
      <a:defRPr lang="en-US"/>
    </a:defPPr>
    <a:lvl1pPr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1pPr>
    <a:lvl2pPr marL="4572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2pPr>
    <a:lvl3pPr marL="9144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3pPr>
    <a:lvl4pPr marL="13716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4pPr>
    <a:lvl5pPr marL="18288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1597"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288"/>
    <p:restoredTop sz="84459"/>
  </p:normalViewPr>
  <p:slideViewPr>
    <p:cSldViewPr snapToGrid="0" snapToObjects="1" showGuides="1">
      <p:cViewPr varScale="1">
        <p:scale>
          <a:sx n="124" d="100"/>
          <a:sy n="124" d="100"/>
        </p:scale>
        <p:origin x="723" y="62"/>
      </p:cViewPr>
      <p:guideLst>
        <p:guide orient="horz" pos="1597"/>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font" Target="fonts/font7.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0.fntdata"/><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5.fntdata"/><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979499-0429-EB44-B4AD-0F379DA7B305}"/>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dirty="0">
              <a:latin typeface="Titillium" pitchFamily="2" charset="77"/>
            </a:endParaRPr>
          </a:p>
        </p:txBody>
      </p:sp>
      <p:sp>
        <p:nvSpPr>
          <p:cNvPr id="3" name="Date Placeholder 2">
            <a:extLst>
              <a:ext uri="{FF2B5EF4-FFF2-40B4-BE49-F238E27FC236}">
                <a16:creationId xmlns:a16="http://schemas.microsoft.com/office/drawing/2014/main" id="{9F4A4CE8-C742-4943-AB83-80D72343441E}"/>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155B2B88-CC75-A14A-BA64-549CD598C0B4}" type="datetimeFigureOut">
              <a:rPr lang="en-US" altLang="en-IT">
                <a:latin typeface="Titillium" pitchFamily="2" charset="77"/>
              </a:rPr>
              <a:pPr/>
              <a:t>12/20/2021</a:t>
            </a:fld>
            <a:endParaRPr lang="en-US" altLang="en-IT" dirty="0">
              <a:latin typeface="Titillium" pitchFamily="2" charset="77"/>
            </a:endParaRPr>
          </a:p>
        </p:txBody>
      </p:sp>
      <p:sp>
        <p:nvSpPr>
          <p:cNvPr id="4" name="Footer Placeholder 3">
            <a:extLst>
              <a:ext uri="{FF2B5EF4-FFF2-40B4-BE49-F238E27FC236}">
                <a16:creationId xmlns:a16="http://schemas.microsoft.com/office/drawing/2014/main" id="{38B8ED76-81F0-E24C-AA7C-C3F21A91248B}"/>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dirty="0">
              <a:latin typeface="Titillium" pitchFamily="2" charset="77"/>
            </a:endParaRPr>
          </a:p>
        </p:txBody>
      </p:sp>
      <p:sp>
        <p:nvSpPr>
          <p:cNvPr id="5" name="Slide Number Placeholder 4">
            <a:extLst>
              <a:ext uri="{FF2B5EF4-FFF2-40B4-BE49-F238E27FC236}">
                <a16:creationId xmlns:a16="http://schemas.microsoft.com/office/drawing/2014/main" id="{A480FEA2-4EEB-974F-BB86-02DA6447C673}"/>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93372F1E-6854-AE42-93D8-E37B1FDD8179}" type="slidenum">
              <a:rPr lang="en-US" altLang="en-IT">
                <a:latin typeface="Titillium" pitchFamily="2" charset="77"/>
              </a:rPr>
              <a:pPr/>
              <a:t>‹#›</a:t>
            </a:fld>
            <a:endParaRPr lang="en-US" altLang="en-IT" dirty="0">
              <a:latin typeface="Titillium" pitchFamily="2" charset="77"/>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png>
</file>

<file path=ppt/media/image11.png>
</file>

<file path=ppt/media/image13.png>
</file>

<file path=ppt/media/image14.png>
</file>

<file path=ppt/media/image2.png>
</file>

<file path=ppt/media/image3.png>
</file>

<file path=ppt/media/image4.png>
</file>

<file path=ppt/media/image5.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4333F1A-382E-1E42-9B6E-DFA61E37F7C4}"/>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b="0" i="0">
                <a:latin typeface="Titillium" pitchFamily="2" charset="77"/>
                <a:ea typeface="+mn-ea"/>
                <a:cs typeface="+mn-cs"/>
              </a:defRPr>
            </a:lvl1pPr>
          </a:lstStyle>
          <a:p>
            <a:pPr>
              <a:defRPr/>
            </a:pPr>
            <a:endParaRPr lang="en-US" dirty="0"/>
          </a:p>
        </p:txBody>
      </p:sp>
      <p:sp>
        <p:nvSpPr>
          <p:cNvPr id="3" name="Date Placeholder 2">
            <a:extLst>
              <a:ext uri="{FF2B5EF4-FFF2-40B4-BE49-F238E27FC236}">
                <a16:creationId xmlns:a16="http://schemas.microsoft.com/office/drawing/2014/main" id="{27DA6B67-E43C-254E-BB45-6038004C81C5}"/>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b="0" i="0">
                <a:latin typeface="Titillium" pitchFamily="2" charset="77"/>
              </a:defRPr>
            </a:lvl1pPr>
          </a:lstStyle>
          <a:p>
            <a:fld id="{3DB04FDD-47A6-B24F-9EAB-C28659D8D6D9}" type="datetimeFigureOut">
              <a:rPr lang="en-US" altLang="en-IT" smtClean="0"/>
              <a:pPr/>
              <a:t>12/20/2021</a:t>
            </a:fld>
            <a:endParaRPr lang="en-US" altLang="en-IT" dirty="0"/>
          </a:p>
        </p:txBody>
      </p:sp>
      <p:sp>
        <p:nvSpPr>
          <p:cNvPr id="4" name="Slide Image Placeholder 3">
            <a:extLst>
              <a:ext uri="{FF2B5EF4-FFF2-40B4-BE49-F238E27FC236}">
                <a16:creationId xmlns:a16="http://schemas.microsoft.com/office/drawing/2014/main" id="{3668479F-F0B1-3E4D-9F0D-95CA3AFF17E1}"/>
              </a:ext>
            </a:extLst>
          </p:cNvPr>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a:extLst>
              <a:ext uri="{FF2B5EF4-FFF2-40B4-BE49-F238E27FC236}">
                <a16:creationId xmlns:a16="http://schemas.microsoft.com/office/drawing/2014/main" id="{7BA3A27E-AEC1-5045-B63E-7B268007A24B}"/>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a:extLst>
              <a:ext uri="{FF2B5EF4-FFF2-40B4-BE49-F238E27FC236}">
                <a16:creationId xmlns:a16="http://schemas.microsoft.com/office/drawing/2014/main" id="{49E6473C-A2EE-CF4D-AD40-F5F425A11F3A}"/>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b="0" i="0">
                <a:latin typeface="Titillium" pitchFamily="2" charset="77"/>
                <a:ea typeface="+mn-ea"/>
                <a:cs typeface="+mn-cs"/>
              </a:defRPr>
            </a:lvl1pPr>
          </a:lstStyle>
          <a:p>
            <a:pPr>
              <a:defRPr/>
            </a:pPr>
            <a:endParaRPr lang="en-US" dirty="0"/>
          </a:p>
        </p:txBody>
      </p:sp>
      <p:sp>
        <p:nvSpPr>
          <p:cNvPr id="7" name="Slide Number Placeholder 6">
            <a:extLst>
              <a:ext uri="{FF2B5EF4-FFF2-40B4-BE49-F238E27FC236}">
                <a16:creationId xmlns:a16="http://schemas.microsoft.com/office/drawing/2014/main" id="{2FFB32DC-3E2D-2B48-98F7-04C7657CEEF0}"/>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b="0" i="0">
                <a:latin typeface="Titillium" pitchFamily="2" charset="77"/>
              </a:defRPr>
            </a:lvl1pPr>
          </a:lstStyle>
          <a:p>
            <a:fld id="{F2578955-53C0-8046-A8FE-7B51A818C9A2}" type="slidenum">
              <a:rPr lang="en-US" altLang="en-IT" smtClean="0"/>
              <a:pPr/>
              <a:t>‹#›</a:t>
            </a:fld>
            <a:endParaRPr lang="en-US" altLang="en-IT" dirty="0"/>
          </a:p>
        </p:txBody>
      </p:sp>
    </p:spTree>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b="0" i="0" kern="1200">
        <a:solidFill>
          <a:schemeClr val="tx1"/>
        </a:solidFill>
        <a:latin typeface="Titillium" pitchFamily="2" charset="77"/>
        <a:ea typeface="ＭＳ Ｐゴシック" charset="0"/>
        <a:cs typeface="ＭＳ Ｐゴシック" charset="0"/>
      </a:defRPr>
    </a:lvl1pPr>
    <a:lvl2pPr marL="457200" algn="l" defTabSz="457200" rtl="0" eaLnBrk="0" fontAlgn="base" hangingPunct="0">
      <a:spcBef>
        <a:spcPct val="30000"/>
      </a:spcBef>
      <a:spcAft>
        <a:spcPct val="0"/>
      </a:spcAft>
      <a:defRPr sz="1200" b="0" i="0" kern="1200">
        <a:solidFill>
          <a:schemeClr val="tx1"/>
        </a:solidFill>
        <a:latin typeface="Titillium" pitchFamily="2" charset="77"/>
        <a:ea typeface="ＭＳ Ｐゴシック" charset="0"/>
        <a:cs typeface="+mn-cs"/>
      </a:defRPr>
    </a:lvl2pPr>
    <a:lvl3pPr marL="914400" algn="l" defTabSz="457200" rtl="0" eaLnBrk="0" fontAlgn="base" hangingPunct="0">
      <a:spcBef>
        <a:spcPct val="30000"/>
      </a:spcBef>
      <a:spcAft>
        <a:spcPct val="0"/>
      </a:spcAft>
      <a:defRPr sz="1200" b="0" i="0" kern="1200">
        <a:solidFill>
          <a:schemeClr val="tx1"/>
        </a:solidFill>
        <a:latin typeface="Titillium" pitchFamily="2" charset="77"/>
        <a:ea typeface="ＭＳ Ｐゴシック" charset="0"/>
        <a:cs typeface="+mn-cs"/>
      </a:defRPr>
    </a:lvl3pPr>
    <a:lvl4pPr marL="1371600" algn="l" defTabSz="457200" rtl="0" eaLnBrk="0" fontAlgn="base" hangingPunct="0">
      <a:spcBef>
        <a:spcPct val="30000"/>
      </a:spcBef>
      <a:spcAft>
        <a:spcPct val="0"/>
      </a:spcAft>
      <a:defRPr sz="1200" b="0" i="0" kern="1200">
        <a:solidFill>
          <a:schemeClr val="tx1"/>
        </a:solidFill>
        <a:latin typeface="Titillium" pitchFamily="2" charset="77"/>
        <a:ea typeface="ＭＳ Ｐゴシック" charset="0"/>
        <a:cs typeface="+mn-cs"/>
      </a:defRPr>
    </a:lvl4pPr>
    <a:lvl5pPr marL="1828800" algn="l" defTabSz="457200" rtl="0" eaLnBrk="0" fontAlgn="base" hangingPunct="0">
      <a:spcBef>
        <a:spcPct val="30000"/>
      </a:spcBef>
      <a:spcAft>
        <a:spcPct val="0"/>
      </a:spcAft>
      <a:defRPr sz="1200" b="0" i="0" kern="1200">
        <a:solidFill>
          <a:schemeClr val="tx1"/>
        </a:solidFill>
        <a:latin typeface="Titillium" pitchFamily="2" charset="77"/>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creativecommons.org/licenses/by-nc-nd/4.0/"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thanks for watching my talk, and I’d like to thank my </a:t>
            </a:r>
            <a:r>
              <a:rPr lang="en-US" dirty="0" err="1"/>
              <a:t>coathors</a:t>
            </a:r>
            <a:r>
              <a:rPr lang="en-US" dirty="0"/>
              <a:t> Thomas </a:t>
            </a:r>
            <a:r>
              <a:rPr lang="en-US" dirty="0" err="1"/>
              <a:t>Chartier</a:t>
            </a:r>
            <a:r>
              <a:rPr lang="en-US" dirty="0"/>
              <a:t> and Marco Pagani.  Today I will be talking about some advancements we are making in earthquake occurrence modeling at GEM, where we use joint geologic-geodetic block modeling to find slip rates for all faults in a fault network. The first major application of these techniques is in a new PSHA model we are developing for China. </a:t>
            </a:r>
          </a:p>
        </p:txBody>
      </p:sp>
      <p:sp>
        <p:nvSpPr>
          <p:cNvPr id="4" name="Slide Number Placeholder 3"/>
          <p:cNvSpPr>
            <a:spLocks noGrp="1"/>
          </p:cNvSpPr>
          <p:nvPr>
            <p:ph type="sldNum" sz="quarter" idx="5"/>
          </p:nvPr>
        </p:nvSpPr>
        <p:spPr/>
        <p:txBody>
          <a:bodyPr/>
          <a:lstStyle/>
          <a:p>
            <a:fld id="{F2578955-53C0-8046-A8FE-7B51A818C9A2}" type="slidenum">
              <a:rPr lang="en-US" altLang="en-IT" smtClean="0"/>
              <a:pPr/>
              <a:t>1</a:t>
            </a:fld>
            <a:endParaRPr lang="en-US" altLang="en-IT" dirty="0"/>
          </a:p>
        </p:txBody>
      </p:sp>
    </p:spTree>
    <p:extLst>
      <p:ext uri="{BB962C8B-B14F-4D97-AF65-F5344CB8AC3E}">
        <p14:creationId xmlns:p14="http://schemas.microsoft.com/office/powerpoint/2010/main" val="2199289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pPr rtl="0"/>
            <a:r>
              <a:rPr lang="en-GB" sz="1200" b="1" i="0" u="none" strike="noStrike" kern="1200" dirty="0">
                <a:solidFill>
                  <a:schemeClr val="tx1"/>
                </a:solidFill>
                <a:effectLst/>
                <a:latin typeface="Titillium" pitchFamily="2" charset="77"/>
                <a:ea typeface="ＭＳ Ｐゴシック" charset="0"/>
                <a:cs typeface="ＭＳ Ｐゴシック" charset="0"/>
              </a:rPr>
              <a:t>You are free to:</a:t>
            </a:r>
          </a:p>
          <a:p>
            <a:pPr marL="171450" indent="-171450" rtl="0">
              <a:buFont typeface="Arial" panose="020B0604020202020204" pitchFamily="34" charset="0"/>
              <a:buChar char="•"/>
            </a:pPr>
            <a:r>
              <a:rPr lang="en-GB" sz="1200" b="1" i="0" u="none" strike="noStrike" kern="1200" dirty="0">
                <a:solidFill>
                  <a:schemeClr val="tx1"/>
                </a:solidFill>
                <a:effectLst/>
                <a:latin typeface="Titillium" pitchFamily="2" charset="77"/>
                <a:ea typeface="ＭＳ Ｐゴシック" charset="0"/>
                <a:cs typeface="ＭＳ Ｐゴシック" charset="0"/>
              </a:rPr>
              <a:t>Share</a:t>
            </a:r>
            <a:r>
              <a:rPr lang="en-GB" sz="1200" b="0" i="0" u="none" strike="noStrike" kern="1200" dirty="0">
                <a:solidFill>
                  <a:schemeClr val="tx1"/>
                </a:solidFill>
                <a:effectLst/>
                <a:latin typeface="Titillium" pitchFamily="2" charset="77"/>
                <a:ea typeface="ＭＳ Ｐゴシック" charset="0"/>
                <a:cs typeface="ＭＳ Ｐゴシック" charset="0"/>
              </a:rPr>
              <a:t> — copy and redistribute the material in any medium or format</a:t>
            </a:r>
          </a:p>
          <a:p>
            <a:r>
              <a:rPr lang="en-GB" sz="1200" b="0" i="0" u="none" strike="noStrike" kern="1200" dirty="0">
                <a:solidFill>
                  <a:schemeClr val="tx1"/>
                </a:solidFill>
                <a:effectLst/>
                <a:latin typeface="Titillium" pitchFamily="2" charset="77"/>
                <a:ea typeface="ＭＳ Ｐゴシック" charset="0"/>
                <a:cs typeface="ＭＳ Ｐゴシック" charset="0"/>
              </a:rPr>
              <a:t>The licensor cannot revoke these freedoms as long as you follow the license terms.</a:t>
            </a:r>
          </a:p>
          <a:p>
            <a:pPr rtl="0"/>
            <a:endParaRPr lang="en-GB" sz="1200" b="1" i="0" u="none" strike="noStrike" kern="1200" dirty="0">
              <a:solidFill>
                <a:schemeClr val="tx1"/>
              </a:solidFill>
              <a:effectLst/>
              <a:latin typeface="Titillium" pitchFamily="2" charset="77"/>
              <a:ea typeface="ＭＳ Ｐゴシック" charset="0"/>
              <a:cs typeface="ＭＳ Ｐゴシック" charset="0"/>
            </a:endParaRPr>
          </a:p>
          <a:p>
            <a:r>
              <a:rPr lang="en-GB" sz="1200" b="1" kern="1200" dirty="0">
                <a:solidFill>
                  <a:schemeClr val="tx1"/>
                </a:solidFill>
                <a:effectLst/>
                <a:latin typeface="Titillium" pitchFamily="2" charset="77"/>
                <a:ea typeface="ＭＳ Ｐゴシック" charset="0"/>
                <a:cs typeface="ＭＳ Ｐゴシック" charset="0"/>
              </a:rPr>
              <a:t>Under the following terms:</a:t>
            </a:r>
            <a:endParaRPr lang="en-GB" sz="1200" b="1" i="0" u="none" strike="noStrike" kern="1200" dirty="0">
              <a:solidFill>
                <a:schemeClr val="tx1"/>
              </a:solidFill>
              <a:effectLst/>
              <a:latin typeface="Titillium" pitchFamily="2" charset="77"/>
              <a:ea typeface="ＭＳ Ｐゴシック" charset="0"/>
              <a:cs typeface="ＭＳ Ｐゴシック" charset="0"/>
            </a:endParaRPr>
          </a:p>
          <a:p>
            <a:pPr marL="171450" indent="-171450" rtl="0">
              <a:buFont typeface="Arial" panose="020B0604020202020204" pitchFamily="34" charset="0"/>
              <a:buChar char="•"/>
            </a:pPr>
            <a:r>
              <a:rPr lang="en-GB" sz="1200" b="1" i="0" u="none" strike="noStrike" kern="1200" dirty="0">
                <a:solidFill>
                  <a:schemeClr val="tx1"/>
                </a:solidFill>
                <a:effectLst/>
                <a:latin typeface="Titillium" pitchFamily="2" charset="77"/>
                <a:ea typeface="ＭＳ Ｐゴシック" charset="0"/>
                <a:cs typeface="ＭＳ Ｐゴシック" charset="0"/>
              </a:rPr>
              <a:t>Attribution</a:t>
            </a:r>
            <a:r>
              <a:rPr lang="en-GB" sz="1200" b="0" i="0" u="none" strike="noStrike" kern="1200" dirty="0">
                <a:solidFill>
                  <a:schemeClr val="tx1"/>
                </a:solidFill>
                <a:effectLst/>
                <a:latin typeface="Titillium" pitchFamily="2" charset="77"/>
                <a:ea typeface="ＭＳ Ｐゴシック" charset="0"/>
                <a:cs typeface="ＭＳ Ｐゴシック" charset="0"/>
              </a:rPr>
              <a:t> — You must give </a:t>
            </a:r>
            <a:r>
              <a:rPr lang="en-GB" sz="1200" b="0" i="0" u="none" strike="noStrike" kern="1200" dirty="0">
                <a:solidFill>
                  <a:schemeClr val="tx1"/>
                </a:solidFill>
                <a:effectLst/>
                <a:latin typeface="Titillium" pitchFamily="2" charset="77"/>
                <a:ea typeface="ＭＳ Ｐゴシック" charset="0"/>
                <a:cs typeface="ＭＳ Ｐゴシック" charset="0"/>
                <a:hlinkClick r:id="rId3"/>
              </a:rPr>
              <a:t>appropriate credit</a:t>
            </a:r>
            <a:r>
              <a:rPr lang="en-GB" sz="1200" b="0" i="0" u="none" strike="noStrike" kern="1200" dirty="0">
                <a:solidFill>
                  <a:schemeClr val="tx1"/>
                </a:solidFill>
                <a:effectLst/>
                <a:latin typeface="Titillium" pitchFamily="2" charset="77"/>
                <a:ea typeface="ＭＳ Ｐゴシック" charset="0"/>
                <a:cs typeface="ＭＳ Ｐゴシック" charset="0"/>
              </a:rPr>
              <a:t>, provide a link to the license, and </a:t>
            </a:r>
            <a:r>
              <a:rPr lang="en-GB" sz="1200" b="0" i="0" u="none" strike="noStrike" kern="1200" dirty="0">
                <a:solidFill>
                  <a:schemeClr val="tx1"/>
                </a:solidFill>
                <a:effectLst/>
                <a:latin typeface="Titillium" pitchFamily="2" charset="77"/>
                <a:ea typeface="ＭＳ Ｐゴシック" charset="0"/>
                <a:cs typeface="ＭＳ Ｐゴシック" charset="0"/>
                <a:hlinkClick r:id="rId3"/>
              </a:rPr>
              <a:t>indicate if changes were made</a:t>
            </a:r>
            <a:r>
              <a:rPr lang="en-GB" sz="1200" b="0" i="0" u="none" strike="noStrike" kern="1200" dirty="0">
                <a:solidFill>
                  <a:schemeClr val="tx1"/>
                </a:solidFill>
                <a:effectLst/>
                <a:latin typeface="Titillium" pitchFamily="2" charset="77"/>
                <a:ea typeface="ＭＳ Ｐゴシック" charset="0"/>
                <a:cs typeface="ＭＳ Ｐゴシック" charset="0"/>
              </a:rPr>
              <a:t>. You may do so in any reasonable manner, but not in any way that suggests the licensor endorses you or your use.</a:t>
            </a:r>
          </a:p>
          <a:p>
            <a:pPr marL="171450" indent="-171450" rtl="0">
              <a:buFont typeface="Arial" panose="020B0604020202020204" pitchFamily="34" charset="0"/>
              <a:buChar char="•"/>
            </a:pPr>
            <a:r>
              <a:rPr lang="en-GB" sz="1200" b="1" i="0" u="none" strike="noStrike" kern="1200" dirty="0" err="1">
                <a:solidFill>
                  <a:schemeClr val="tx1"/>
                </a:solidFill>
                <a:effectLst/>
                <a:latin typeface="Titillium" pitchFamily="2" charset="77"/>
                <a:ea typeface="ＭＳ Ｐゴシック" charset="0"/>
                <a:cs typeface="ＭＳ Ｐゴシック" charset="0"/>
              </a:rPr>
              <a:t>NonCommercial</a:t>
            </a:r>
            <a:r>
              <a:rPr lang="en-GB" sz="1200" b="0" i="0" u="none" strike="noStrike" kern="1200" dirty="0">
                <a:solidFill>
                  <a:schemeClr val="tx1"/>
                </a:solidFill>
                <a:effectLst/>
                <a:latin typeface="Titillium" pitchFamily="2" charset="77"/>
                <a:ea typeface="ＭＳ Ｐゴシック" charset="0"/>
                <a:cs typeface="ＭＳ Ｐゴシック" charset="0"/>
              </a:rPr>
              <a:t> — You may not use the material for </a:t>
            </a:r>
            <a:r>
              <a:rPr lang="en-GB" sz="1200" b="0" i="0" u="none" strike="noStrike" kern="1200" dirty="0">
                <a:solidFill>
                  <a:schemeClr val="tx1"/>
                </a:solidFill>
                <a:effectLst/>
                <a:latin typeface="Titillium" pitchFamily="2" charset="77"/>
                <a:ea typeface="ＭＳ Ｐゴシック" charset="0"/>
                <a:cs typeface="ＭＳ Ｐゴシック" charset="0"/>
                <a:hlinkClick r:id="rId3"/>
              </a:rPr>
              <a:t>commercial purposes</a:t>
            </a:r>
            <a:r>
              <a:rPr lang="en-GB" sz="1200" b="0" i="0" u="none" strike="noStrike" kern="1200" dirty="0">
                <a:solidFill>
                  <a:schemeClr val="tx1"/>
                </a:solidFill>
                <a:effectLst/>
                <a:latin typeface="Titillium" pitchFamily="2" charset="77"/>
                <a:ea typeface="ＭＳ Ｐゴシック" charset="0"/>
                <a:cs typeface="ＭＳ Ｐゴシック" charset="0"/>
              </a:rPr>
              <a:t>.</a:t>
            </a:r>
          </a:p>
          <a:p>
            <a:pPr marL="171450" indent="-171450" rtl="0">
              <a:buFont typeface="Arial" panose="020B0604020202020204" pitchFamily="34" charset="0"/>
              <a:buChar char="•"/>
            </a:pPr>
            <a:r>
              <a:rPr lang="en-GB" sz="1200" b="1" i="0" u="none" strike="noStrike" kern="1200" dirty="0" err="1">
                <a:solidFill>
                  <a:schemeClr val="tx1"/>
                </a:solidFill>
                <a:effectLst/>
                <a:latin typeface="Titillium" pitchFamily="2" charset="77"/>
                <a:ea typeface="ＭＳ Ｐゴシック" charset="0"/>
                <a:cs typeface="ＭＳ Ｐゴシック" charset="0"/>
              </a:rPr>
              <a:t>NoDerivatives</a:t>
            </a:r>
            <a:r>
              <a:rPr lang="en-GB" sz="1200" b="0" i="0" u="none" strike="noStrike" kern="1200" dirty="0">
                <a:solidFill>
                  <a:schemeClr val="tx1"/>
                </a:solidFill>
                <a:effectLst/>
                <a:latin typeface="Titillium" pitchFamily="2" charset="77"/>
                <a:ea typeface="ＭＳ Ｐゴシック" charset="0"/>
                <a:cs typeface="ＭＳ Ｐゴシック" charset="0"/>
              </a:rPr>
              <a:t> — If you </a:t>
            </a:r>
            <a:r>
              <a:rPr lang="en-GB" sz="1200" b="0" i="0" u="none" strike="noStrike" kern="1200" dirty="0">
                <a:solidFill>
                  <a:schemeClr val="tx1"/>
                </a:solidFill>
                <a:effectLst/>
                <a:latin typeface="Titillium" pitchFamily="2" charset="77"/>
                <a:ea typeface="ＭＳ Ｐゴシック" charset="0"/>
                <a:cs typeface="ＭＳ Ｐゴシック" charset="0"/>
                <a:hlinkClick r:id="rId3"/>
              </a:rPr>
              <a:t>remix, transform, or build upon</a:t>
            </a:r>
            <a:r>
              <a:rPr lang="en-GB" sz="1200" b="0" i="0" u="none" strike="noStrike" kern="1200" dirty="0">
                <a:solidFill>
                  <a:schemeClr val="tx1"/>
                </a:solidFill>
                <a:effectLst/>
                <a:latin typeface="Titillium" pitchFamily="2" charset="77"/>
                <a:ea typeface="ＭＳ Ｐゴシック" charset="0"/>
                <a:cs typeface="ＭＳ Ｐゴシック" charset="0"/>
              </a:rPr>
              <a:t> the material, you may not distribute the modified material.</a:t>
            </a:r>
          </a:p>
          <a:p>
            <a:pPr marL="171450" indent="-171450">
              <a:buFont typeface="Arial" panose="020B0604020202020204" pitchFamily="34" charset="0"/>
              <a:buChar char="•"/>
            </a:pPr>
            <a:r>
              <a:rPr lang="en-GB" sz="1200" b="1" i="0" u="none" strike="noStrike" kern="1200" dirty="0">
                <a:solidFill>
                  <a:schemeClr val="tx1"/>
                </a:solidFill>
                <a:effectLst/>
                <a:latin typeface="Titillium" pitchFamily="2" charset="77"/>
                <a:ea typeface="ＭＳ Ｐゴシック" charset="0"/>
                <a:cs typeface="ＭＳ Ｐゴシック" charset="0"/>
              </a:rPr>
              <a:t>No additional restrictions</a:t>
            </a:r>
            <a:r>
              <a:rPr lang="en-GB" sz="1200" b="0" i="0" u="none" strike="noStrike" kern="1200" dirty="0">
                <a:solidFill>
                  <a:schemeClr val="tx1"/>
                </a:solidFill>
                <a:effectLst/>
                <a:latin typeface="Titillium" pitchFamily="2" charset="77"/>
                <a:ea typeface="ＭＳ Ｐゴシック" charset="0"/>
                <a:cs typeface="ＭＳ Ｐゴシック" charset="0"/>
              </a:rPr>
              <a:t> — You may not apply legal terms or </a:t>
            </a:r>
            <a:r>
              <a:rPr lang="en-GB" sz="1200" b="0" i="0" u="none" strike="noStrike" kern="1200" dirty="0">
                <a:solidFill>
                  <a:schemeClr val="tx1"/>
                </a:solidFill>
                <a:effectLst/>
                <a:latin typeface="Titillium" pitchFamily="2" charset="77"/>
                <a:ea typeface="ＭＳ Ｐゴシック" charset="0"/>
                <a:cs typeface="ＭＳ Ｐゴシック" charset="0"/>
                <a:hlinkClick r:id="rId3"/>
              </a:rPr>
              <a:t>technological measures</a:t>
            </a:r>
            <a:r>
              <a:rPr lang="en-GB" sz="1200" b="0" i="0" u="none" strike="noStrike" kern="1200" dirty="0">
                <a:solidFill>
                  <a:schemeClr val="tx1"/>
                </a:solidFill>
                <a:effectLst/>
                <a:latin typeface="Titillium" pitchFamily="2" charset="77"/>
                <a:ea typeface="ＭＳ Ｐゴシック" charset="0"/>
                <a:cs typeface="ＭＳ Ｐゴシック" charset="0"/>
              </a:rPr>
              <a:t> that legally restrict others from doing anything the license permits.</a:t>
            </a:r>
          </a:p>
          <a:p>
            <a:endParaRPr lang="en-IT" dirty="0">
              <a:latin typeface="Titillium" pitchFamily="2" charset="77"/>
            </a:endParaRPr>
          </a:p>
          <a:p>
            <a:r>
              <a:rPr lang="en-GB" sz="1200" b="1" i="0" u="none" strike="noStrike" kern="1200" dirty="0">
                <a:solidFill>
                  <a:schemeClr val="tx1"/>
                </a:solidFill>
                <a:effectLst/>
                <a:latin typeface="Titillium" pitchFamily="2" charset="77"/>
                <a:ea typeface="ＭＳ Ｐゴシック" charset="0"/>
                <a:cs typeface="ＭＳ Ｐゴシック" charset="0"/>
              </a:rPr>
              <a:t>Notices:</a:t>
            </a:r>
          </a:p>
          <a:p>
            <a:pPr marL="171450" indent="-171450">
              <a:buFont typeface="Arial" panose="020B0604020202020204" pitchFamily="34" charset="0"/>
              <a:buChar char="•"/>
            </a:pPr>
            <a:r>
              <a:rPr lang="en-GB" sz="1200" b="0" i="0" u="none" strike="noStrike" kern="1200" dirty="0">
                <a:solidFill>
                  <a:schemeClr val="tx1"/>
                </a:solidFill>
                <a:effectLst/>
                <a:latin typeface="Titillium" pitchFamily="2" charset="77"/>
                <a:ea typeface="ＭＳ Ｐゴシック" charset="0"/>
                <a:cs typeface="ＭＳ Ｐゴシック" charset="0"/>
              </a:rPr>
              <a:t>You do not have to comply with the license for elements of the material in the public domain or where your use is permitted by an applicable </a:t>
            </a:r>
            <a:r>
              <a:rPr lang="en-GB" sz="1200" b="0" i="0" u="none" strike="noStrike" kern="1200" dirty="0">
                <a:solidFill>
                  <a:schemeClr val="tx1"/>
                </a:solidFill>
                <a:effectLst/>
                <a:latin typeface="Titillium" pitchFamily="2" charset="77"/>
                <a:ea typeface="ＭＳ Ｐゴシック" charset="0"/>
                <a:cs typeface="ＭＳ Ｐゴシック" charset="0"/>
                <a:hlinkClick r:id="rId3"/>
              </a:rPr>
              <a:t>exception or limitation</a:t>
            </a:r>
            <a:r>
              <a:rPr lang="en-GB" sz="1200" b="0" i="0" u="none" strike="noStrike" kern="1200" dirty="0">
                <a:solidFill>
                  <a:schemeClr val="tx1"/>
                </a:solidFill>
                <a:effectLst/>
                <a:latin typeface="Titillium" pitchFamily="2" charset="77"/>
                <a:ea typeface="ＭＳ Ｐゴシック" charset="0"/>
                <a:cs typeface="ＭＳ Ｐゴシック" charset="0"/>
              </a:rPr>
              <a:t>.</a:t>
            </a:r>
          </a:p>
          <a:p>
            <a:pPr marL="171450" indent="-171450">
              <a:buFont typeface="Arial" panose="020B0604020202020204" pitchFamily="34" charset="0"/>
              <a:buChar char="•"/>
            </a:pPr>
            <a:r>
              <a:rPr lang="en-GB" sz="1200" b="0" i="0" u="none" strike="noStrike" kern="1200" dirty="0">
                <a:solidFill>
                  <a:schemeClr val="tx1"/>
                </a:solidFill>
                <a:effectLst/>
                <a:latin typeface="Titillium" pitchFamily="2" charset="77"/>
                <a:ea typeface="ＭＳ Ｐゴシック" charset="0"/>
                <a:cs typeface="ＭＳ Ｐゴシック" charset="0"/>
              </a:rPr>
              <a:t>No warranties are given. The license may not give you all of the permissions necessary for your intended use. For example, other rights such as </a:t>
            </a:r>
            <a:r>
              <a:rPr lang="en-GB" sz="1200" b="0" i="0" u="none" strike="noStrike" kern="1200" dirty="0">
                <a:solidFill>
                  <a:schemeClr val="tx1"/>
                </a:solidFill>
                <a:effectLst/>
                <a:latin typeface="Titillium" pitchFamily="2" charset="77"/>
                <a:ea typeface="ＭＳ Ｐゴシック" charset="0"/>
                <a:cs typeface="ＭＳ Ｐゴシック" charset="0"/>
                <a:hlinkClick r:id="rId3"/>
              </a:rPr>
              <a:t>publicity, privacy, or moral rights</a:t>
            </a:r>
            <a:r>
              <a:rPr lang="en-GB" sz="1200" b="0" i="0" u="none" strike="noStrike" kern="1200" dirty="0">
                <a:solidFill>
                  <a:schemeClr val="tx1"/>
                </a:solidFill>
                <a:effectLst/>
                <a:latin typeface="Titillium" pitchFamily="2" charset="77"/>
                <a:ea typeface="ＭＳ Ｐゴシック" charset="0"/>
                <a:cs typeface="ＭＳ Ｐゴシック" charset="0"/>
              </a:rPr>
              <a:t> may limit how you use the material.</a:t>
            </a:r>
          </a:p>
        </p:txBody>
      </p:sp>
      <p:sp>
        <p:nvSpPr>
          <p:cNvPr id="4" name="Slide Number Placeholder 3"/>
          <p:cNvSpPr>
            <a:spLocks noGrp="1"/>
          </p:cNvSpPr>
          <p:nvPr>
            <p:ph type="sldNum" sz="quarter" idx="5"/>
          </p:nvPr>
        </p:nvSpPr>
        <p:spPr/>
        <p:txBody>
          <a:bodyPr/>
          <a:lstStyle/>
          <a:p>
            <a:fld id="{F2578955-53C0-8046-A8FE-7B51A818C9A2}" type="slidenum">
              <a:rPr lang="en-US" altLang="en-IT" smtClean="0"/>
              <a:pPr/>
              <a:t>10</a:t>
            </a:fld>
            <a:endParaRPr lang="en-US" altLang="en-IT"/>
          </a:p>
        </p:txBody>
      </p:sp>
    </p:spTree>
    <p:extLst>
      <p:ext uri="{BB962C8B-B14F-4D97-AF65-F5344CB8AC3E}">
        <p14:creationId xmlns:p14="http://schemas.microsoft.com/office/powerpoint/2010/main" val="2901761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Though fault sources are necessary components for modern PSHA, including faults in the model is challenging.  The biggest problem is that faults are usually poorly characterized.  Though some mapping of active faults exists almost everywhere on Earth, only the most prominent structures have geologic slip rate estimates. This is only 10-20% of faults in a region.  Additionally, geologic slip rates only apply to the fault that is studied and it is not typically possible to generalize them to other faults in an area. </a:t>
            </a:r>
          </a:p>
          <a:p>
            <a:endParaRPr lang="en-US" dirty="0"/>
          </a:p>
          <a:p>
            <a:r>
              <a:rPr lang="en-US" dirty="0"/>
              <a:t>Block models provide a good solution to all of these problems.  We use block models with rates derived from joint inversions of geologic fault slip rate data with GNSS and </a:t>
            </a:r>
            <a:r>
              <a:rPr lang="en-US" dirty="0" err="1"/>
              <a:t>InSAR</a:t>
            </a:r>
            <a:r>
              <a:rPr lang="en-US" dirty="0"/>
              <a:t> data.  This technique lets us efficiently find the maximum likelihood slip rates for all faults in a fault network or region, with perfect internal consistency.  Block models adhere to strain budgets and fault network constraints, so that any piece of  velocity or slip rate data or other information such as fault geometry and connectivity helps find the rates for deformation on any other fault in the system.</a:t>
            </a:r>
          </a:p>
        </p:txBody>
      </p:sp>
      <p:sp>
        <p:nvSpPr>
          <p:cNvPr id="4" name="Slide Number Placeholder 3"/>
          <p:cNvSpPr>
            <a:spLocks noGrp="1"/>
          </p:cNvSpPr>
          <p:nvPr>
            <p:ph type="sldNum" sz="quarter" idx="5"/>
          </p:nvPr>
        </p:nvSpPr>
        <p:spPr/>
        <p:txBody>
          <a:bodyPr/>
          <a:lstStyle/>
          <a:p>
            <a:fld id="{F2578955-53C0-8046-A8FE-7B51A818C9A2}" type="slidenum">
              <a:rPr lang="en-US" altLang="en-IT" smtClean="0"/>
              <a:pPr/>
              <a:t>2</a:t>
            </a:fld>
            <a:endParaRPr lang="en-US" altLang="en-IT" dirty="0"/>
          </a:p>
        </p:txBody>
      </p:sp>
    </p:spTree>
    <p:extLst>
      <p:ext uri="{BB962C8B-B14F-4D97-AF65-F5344CB8AC3E}">
        <p14:creationId xmlns:p14="http://schemas.microsoft.com/office/powerpoint/2010/main" val="824710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block model.  The faults are in black.  The block boundaries are in orange. This is a very large area, mapped at fairly high resolution, and the model encompasses a lot of data.  There are about 1000 faults separating 300 blocks.  The inversion uses about 150 geologic slip rates and over 3000 GNSS velocities.</a:t>
            </a:r>
          </a:p>
        </p:txBody>
      </p:sp>
      <p:sp>
        <p:nvSpPr>
          <p:cNvPr id="4" name="Slide Number Placeholder 3"/>
          <p:cNvSpPr>
            <a:spLocks noGrp="1"/>
          </p:cNvSpPr>
          <p:nvPr>
            <p:ph type="sldNum" sz="quarter" idx="5"/>
          </p:nvPr>
        </p:nvSpPr>
        <p:spPr/>
        <p:txBody>
          <a:bodyPr/>
          <a:lstStyle/>
          <a:p>
            <a:fld id="{F2578955-53C0-8046-A8FE-7B51A818C9A2}" type="slidenum">
              <a:rPr lang="en-US" altLang="en-IT" smtClean="0"/>
              <a:pPr/>
              <a:t>3</a:t>
            </a:fld>
            <a:endParaRPr lang="en-US" altLang="en-IT" dirty="0"/>
          </a:p>
        </p:txBody>
      </p:sp>
    </p:spTree>
    <p:extLst>
      <p:ext uri="{BB962C8B-B14F-4D97-AF65-F5344CB8AC3E}">
        <p14:creationId xmlns:p14="http://schemas.microsoft.com/office/powerpoint/2010/main" val="3152598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 faults in the block model were mapped for this project, at the same time as the blocks, based on existing mapping as well as new interpretations.  The mapping is pretty high resolution, ideally about 1:100,000, but in some cases it is higher where the imagery is good and in some cases it’s more coarse, where the imagery is poor.  This map is of a fault system near Dali, Yunnan, and it shows the resolution of the faults and blocks in tectonically complex areas. </a:t>
            </a:r>
          </a:p>
          <a:p>
            <a:endParaRPr lang="en-US" dirty="0"/>
          </a:p>
          <a:p>
            <a:r>
              <a:rPr lang="en-US" dirty="0"/>
              <a:t>In some cases, simplification of fault branches and splays has been performed, but the idea is that all independent faults of </a:t>
            </a:r>
            <a:r>
              <a:rPr lang="en-US" dirty="0" err="1"/>
              <a:t>seismogenic</a:t>
            </a:r>
            <a:r>
              <a:rPr lang="en-US" dirty="0"/>
              <a:t> concern are included in the model.  Fault segmentation is only considered on the basis of geometry, and </a:t>
            </a:r>
            <a:r>
              <a:rPr lang="en-US" dirty="0" err="1"/>
              <a:t>multifault</a:t>
            </a:r>
            <a:r>
              <a:rPr lang="en-US" dirty="0"/>
              <a:t> ruptures are allowed in the hazard model.  The fault geometry as mapped for the block models is also identical to the geometry in the seismic source model.</a:t>
            </a:r>
          </a:p>
        </p:txBody>
      </p:sp>
      <p:sp>
        <p:nvSpPr>
          <p:cNvPr id="4" name="Slide Number Placeholder 3"/>
          <p:cNvSpPr>
            <a:spLocks noGrp="1"/>
          </p:cNvSpPr>
          <p:nvPr>
            <p:ph type="sldNum" sz="quarter" idx="5"/>
          </p:nvPr>
        </p:nvSpPr>
        <p:spPr/>
        <p:txBody>
          <a:bodyPr/>
          <a:lstStyle/>
          <a:p>
            <a:fld id="{F2578955-53C0-8046-A8FE-7B51A818C9A2}" type="slidenum">
              <a:rPr lang="en-US" altLang="en-IT" smtClean="0"/>
              <a:pPr/>
              <a:t>4</a:t>
            </a:fld>
            <a:endParaRPr lang="en-US" altLang="en-IT" dirty="0"/>
          </a:p>
        </p:txBody>
      </p:sp>
    </p:spTree>
    <p:extLst>
      <p:ext uri="{BB962C8B-B14F-4D97-AF65-F5344CB8AC3E}">
        <p14:creationId xmlns:p14="http://schemas.microsoft.com/office/powerpoint/2010/main" val="29718153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block model is also very comprehensive—as I said, the goal is to include all faults of </a:t>
            </a:r>
            <a:r>
              <a:rPr lang="en-US" dirty="0" err="1"/>
              <a:t>seismogenic</a:t>
            </a:r>
            <a:r>
              <a:rPr lang="en-US" dirty="0"/>
              <a:t> concern.  This means that the number of blocks has to be much higher than in the standard approaches.  The figure on the left is from a very recent paper, by Wang and others, and for southeastern Tibet and northern Indochina it includes 17 separate blocks.  Our block model contains 94 blocks in the same area.  Having too few blocks causes all of the strain to be localized onto a few structures, which increases the seismic hazard near those structures and decreases it away from the structures.  It’s better to make the blocks smaller and more numerous, so that the distribution of strain will be most accurate, but this requires more time and expertise during the mapping, as well as a high density of fault slip rates and GNSS velocities, so it’s not possible everywhere on earth.</a:t>
            </a:r>
          </a:p>
        </p:txBody>
      </p:sp>
      <p:sp>
        <p:nvSpPr>
          <p:cNvPr id="4" name="Slide Number Placeholder 3"/>
          <p:cNvSpPr>
            <a:spLocks noGrp="1"/>
          </p:cNvSpPr>
          <p:nvPr>
            <p:ph type="sldNum" sz="quarter" idx="5"/>
          </p:nvPr>
        </p:nvSpPr>
        <p:spPr/>
        <p:txBody>
          <a:bodyPr/>
          <a:lstStyle/>
          <a:p>
            <a:fld id="{F2578955-53C0-8046-A8FE-7B51A818C9A2}" type="slidenum">
              <a:rPr lang="en-US" altLang="en-IT" smtClean="0"/>
              <a:pPr/>
              <a:t>5</a:t>
            </a:fld>
            <a:endParaRPr lang="en-US" altLang="en-IT" dirty="0"/>
          </a:p>
        </p:txBody>
      </p:sp>
    </p:spTree>
    <p:extLst>
      <p:ext uri="{BB962C8B-B14F-4D97-AF65-F5344CB8AC3E}">
        <p14:creationId xmlns:p14="http://schemas.microsoft.com/office/powerpoint/2010/main" val="38709097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informative and fun parts of this is taking the instantaneous block motions produced by the block inversion and extrapolating them forward and back in time by several million years.  This allows us to visualize the modern deformation much better than simply by looking at the slip rates.  I would not call this accurate paleogeography because I do not expect the rates to be the same over millions of years but it is helpful nonetheless.  It is also a very good way of finding problems in the block models.</a:t>
            </a:r>
          </a:p>
        </p:txBody>
      </p:sp>
      <p:sp>
        <p:nvSpPr>
          <p:cNvPr id="4" name="Slide Number Placeholder 3"/>
          <p:cNvSpPr>
            <a:spLocks noGrp="1"/>
          </p:cNvSpPr>
          <p:nvPr>
            <p:ph type="sldNum" sz="quarter" idx="5"/>
          </p:nvPr>
        </p:nvSpPr>
        <p:spPr/>
        <p:txBody>
          <a:bodyPr/>
          <a:lstStyle/>
          <a:p>
            <a:fld id="{F2578955-53C0-8046-A8FE-7B51A818C9A2}" type="slidenum">
              <a:rPr lang="en-US" altLang="en-IT" smtClean="0"/>
              <a:pPr/>
              <a:t>6</a:t>
            </a:fld>
            <a:endParaRPr lang="en-US" altLang="en-IT" dirty="0"/>
          </a:p>
        </p:txBody>
      </p:sp>
    </p:spTree>
    <p:extLst>
      <p:ext uri="{BB962C8B-B14F-4D97-AF65-F5344CB8AC3E}">
        <p14:creationId xmlns:p14="http://schemas.microsoft.com/office/powerpoint/2010/main" val="966708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compare the geologic slip rates used in the inversion to the model results.  Here we show dextral rates, and negative rates are </a:t>
            </a:r>
            <a:r>
              <a:rPr lang="en-US" dirty="0" err="1"/>
              <a:t>sinistral</a:t>
            </a:r>
            <a:r>
              <a:rPr lang="en-US" dirty="0"/>
              <a:t>.  The observed rates are on the x axis, in millimeters per year, and the modeled rates are on the y axis.  The rates generally agree fairly well, though some of the very high geologic slip rates are not matched by the modeling.  This can be due to errors in the geologic slip rate estimates, such as by the wrong correlation of offset features,  or by errors in the block model data or geometry.  The uncertainties are also much lower for the block model, because of how the fault network and strain budget constraints combine information and reduce uncertainties.</a:t>
            </a:r>
          </a:p>
        </p:txBody>
      </p:sp>
      <p:sp>
        <p:nvSpPr>
          <p:cNvPr id="4" name="Slide Number Placeholder 3"/>
          <p:cNvSpPr>
            <a:spLocks noGrp="1"/>
          </p:cNvSpPr>
          <p:nvPr>
            <p:ph type="sldNum" sz="quarter" idx="5"/>
          </p:nvPr>
        </p:nvSpPr>
        <p:spPr/>
        <p:txBody>
          <a:bodyPr/>
          <a:lstStyle/>
          <a:p>
            <a:fld id="{F2578955-53C0-8046-A8FE-7B51A818C9A2}" type="slidenum">
              <a:rPr lang="en-US" altLang="en-IT" smtClean="0"/>
              <a:pPr/>
              <a:t>7</a:t>
            </a:fld>
            <a:endParaRPr lang="en-US" altLang="en-IT" dirty="0"/>
          </a:p>
        </p:txBody>
      </p:sp>
    </p:spTree>
    <p:extLst>
      <p:ext uri="{BB962C8B-B14F-4D97-AF65-F5344CB8AC3E}">
        <p14:creationId xmlns:p14="http://schemas.microsoft.com/office/powerpoint/2010/main" val="14154712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even better agreement for the extensional rates– Some of the highest geologic estimates with very large uncertainties are not matched but mostly things work very well.</a:t>
            </a:r>
          </a:p>
        </p:txBody>
      </p:sp>
      <p:sp>
        <p:nvSpPr>
          <p:cNvPr id="4" name="Slide Number Placeholder 3"/>
          <p:cNvSpPr>
            <a:spLocks noGrp="1"/>
          </p:cNvSpPr>
          <p:nvPr>
            <p:ph type="sldNum" sz="quarter" idx="5"/>
          </p:nvPr>
        </p:nvSpPr>
        <p:spPr/>
        <p:txBody>
          <a:bodyPr/>
          <a:lstStyle/>
          <a:p>
            <a:fld id="{F2578955-53C0-8046-A8FE-7B51A818C9A2}" type="slidenum">
              <a:rPr lang="en-US" altLang="en-IT" smtClean="0"/>
              <a:pPr/>
              <a:t>8</a:t>
            </a:fld>
            <a:endParaRPr lang="en-US" altLang="en-IT" dirty="0"/>
          </a:p>
        </p:txBody>
      </p:sp>
    </p:spTree>
    <p:extLst>
      <p:ext uri="{BB962C8B-B14F-4D97-AF65-F5344CB8AC3E}">
        <p14:creationId xmlns:p14="http://schemas.microsoft.com/office/powerpoint/2010/main" val="49149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what this looks like when we build the hazard model. This figure shows the 10% exceedance of PGA in 50 years.  I don’t have time to get into the details, but basically we take the faults and slip rates from the block model, and use that as an input in the program </a:t>
            </a:r>
            <a:r>
              <a:rPr lang="en-US" dirty="0" err="1"/>
              <a:t>Sherifs</a:t>
            </a:r>
            <a:r>
              <a:rPr lang="en-US" dirty="0"/>
              <a:t> that calculates the rates of sub fault to </a:t>
            </a:r>
            <a:r>
              <a:rPr lang="en-US" dirty="0" err="1"/>
              <a:t>multifault</a:t>
            </a:r>
            <a:r>
              <a:rPr lang="en-US" dirty="0"/>
              <a:t> ruptures as well as off-fault seismicity.  We can see that in the rapidly deforming regions in western China and the surroundings, the hazard is localized on these fault systems.  However in eastern China where there are few faults and the strain rates are low, historical and instrumental off-fault seismicity has a large impact on hazard.</a:t>
            </a:r>
          </a:p>
        </p:txBody>
      </p:sp>
      <p:sp>
        <p:nvSpPr>
          <p:cNvPr id="4" name="Slide Number Placeholder 3"/>
          <p:cNvSpPr>
            <a:spLocks noGrp="1"/>
          </p:cNvSpPr>
          <p:nvPr>
            <p:ph type="sldNum" sz="quarter" idx="5"/>
          </p:nvPr>
        </p:nvSpPr>
        <p:spPr/>
        <p:txBody>
          <a:bodyPr/>
          <a:lstStyle/>
          <a:p>
            <a:fld id="{F2578955-53C0-8046-A8FE-7B51A818C9A2}" type="slidenum">
              <a:rPr lang="en-US" altLang="en-IT" smtClean="0"/>
              <a:pPr/>
              <a:t>9</a:t>
            </a:fld>
            <a:endParaRPr lang="en-US" altLang="en-IT" dirty="0"/>
          </a:p>
        </p:txBody>
      </p:sp>
    </p:spTree>
    <p:extLst>
      <p:ext uri="{BB962C8B-B14F-4D97-AF65-F5344CB8AC3E}">
        <p14:creationId xmlns:p14="http://schemas.microsoft.com/office/powerpoint/2010/main" val="16226772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creativecommons.org/licenses/by-nc-nd/4.0" TargetMode="External"/><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hyperlink" Target="creativecommons.org/licenses/by-nc-nd/4.0" TargetMode="External"/><Relationship Id="rId2" Type="http://schemas.openxmlformats.org/officeDocument/2006/relationships/image" Target="../media/image6.emf"/><Relationship Id="rId1" Type="http://schemas.openxmlformats.org/officeDocument/2006/relationships/slideMaster" Target="../slideMasters/slideMaster2.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264372"/>
            <a:ext cx="8229600" cy="618473"/>
          </a:xfrm>
          <a:prstGeom prst="rect">
            <a:avLst/>
          </a:prstGeom>
        </p:spPr>
        <p:txBody>
          <a:bodyPr>
            <a:noAutofit/>
          </a:bodyPr>
          <a:lstStyle>
            <a:lvl1pPr algn="ctr">
              <a:defRPr sz="2400">
                <a:solidFill>
                  <a:schemeClr val="tx1"/>
                </a:solidFill>
                <a:latin typeface="Intro " panose="02000000000000000000" pitchFamily="2" charset="0"/>
              </a:defRPr>
            </a:lvl1pPr>
          </a:lstStyle>
          <a:p>
            <a:r>
              <a:rPr lang="en-US"/>
              <a:t>Click to edit Master title style</a:t>
            </a:r>
            <a:endParaRPr lang="en-US" dirty="0"/>
          </a:p>
        </p:txBody>
      </p:sp>
      <p:sp>
        <p:nvSpPr>
          <p:cNvPr id="13" name="Subtitle 2"/>
          <p:cNvSpPr>
            <a:spLocks noGrp="1"/>
          </p:cNvSpPr>
          <p:nvPr>
            <p:ph type="subTitle" idx="1"/>
          </p:nvPr>
        </p:nvSpPr>
        <p:spPr>
          <a:xfrm>
            <a:off x="457200" y="1882845"/>
            <a:ext cx="8229600" cy="461897"/>
          </a:xfrm>
          <a:prstGeom prst="rect">
            <a:avLst/>
          </a:prstGeom>
        </p:spPr>
        <p:txBody>
          <a:bodyPr>
            <a:noAutofit/>
          </a:bodyPr>
          <a:lstStyle>
            <a:lvl1pPr marL="0" indent="0" algn="ctr">
              <a:buNone/>
              <a:defRPr sz="2100" cap="small" spc="3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7" name="Picture 6">
            <a:hlinkClick r:id="rId2" action="ppaction://hlinkfile"/>
            <a:extLst>
              <a:ext uri="{FF2B5EF4-FFF2-40B4-BE49-F238E27FC236}">
                <a16:creationId xmlns:a16="http://schemas.microsoft.com/office/drawing/2014/main" id="{FAB85443-D489-5D4A-BFB4-A815C4B1FCD1}"/>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7750175" y="304025"/>
            <a:ext cx="936625" cy="290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descr="GEM and OpenQuake: Working together to assess risk">
            <a:extLst>
              <a:ext uri="{FF2B5EF4-FFF2-40B4-BE49-F238E27FC236}">
                <a16:creationId xmlns:a16="http://schemas.microsoft.com/office/drawing/2014/main" id="{850E12C7-B12E-774C-ABB5-E2AB2CEAFFD3}"/>
              </a:ext>
              <a:ext uri="{C183D7F6-B498-43B3-948B-1728B52AA6E4}">
                <adec:decorative xmlns:adec="http://schemas.microsoft.com/office/drawing/2017/decorative" val="0"/>
              </a:ext>
            </a:extLst>
          </p:cNvPr>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0" y="3535363"/>
            <a:ext cx="9144000" cy="16081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 name="Text Placeholder 33">
            <a:extLst>
              <a:ext uri="{FF2B5EF4-FFF2-40B4-BE49-F238E27FC236}">
                <a16:creationId xmlns:a16="http://schemas.microsoft.com/office/drawing/2014/main" id="{3646A9D1-B528-1940-BC89-6D079A64CD1C}"/>
              </a:ext>
            </a:extLst>
          </p:cNvPr>
          <p:cNvSpPr>
            <a:spLocks noGrp="1"/>
          </p:cNvSpPr>
          <p:nvPr>
            <p:ph type="body" sz="quarter" idx="18" hasCustomPrompt="1"/>
          </p:nvPr>
        </p:nvSpPr>
        <p:spPr>
          <a:xfrm>
            <a:off x="1603375" y="3062994"/>
            <a:ext cx="6059488" cy="205740"/>
          </a:xfrm>
          <a:prstGeom prst="rect">
            <a:avLst/>
          </a:prstGeom>
        </p:spPr>
        <p:txBody>
          <a:bodyPr vert="horz" wrap="none" lIns="0" tIns="45720" rIns="0" bIns="45720" rtlCol="0" anchor="ctr" anchorCtr="1">
            <a:noAutofit/>
          </a:bodyPr>
          <a:lstStyle>
            <a:lvl1pPr>
              <a:defRPr lang="en-US" sz="1600" b="0" cap="all" spc="100" baseline="0" smtClean="0">
                <a:solidFill>
                  <a:schemeClr val="tx1"/>
                </a:solidFill>
                <a:latin typeface="Intro " panose="02000000000000000000" pitchFamily="2" charset="0"/>
              </a:defRPr>
            </a:lvl1pPr>
          </a:lstStyle>
          <a:p>
            <a:pPr lvl="0"/>
            <a:r>
              <a:rPr lang="en-GB" dirty="0"/>
              <a:t>Click to edit Presenter Names style</a:t>
            </a:r>
          </a:p>
        </p:txBody>
      </p:sp>
      <p:sp>
        <p:nvSpPr>
          <p:cNvPr id="14" name="Text Placeholder 33">
            <a:extLst>
              <a:ext uri="{FF2B5EF4-FFF2-40B4-BE49-F238E27FC236}">
                <a16:creationId xmlns:a16="http://schemas.microsoft.com/office/drawing/2014/main" id="{E64FE8AA-CBDF-A244-9277-89540322E208}"/>
              </a:ext>
            </a:extLst>
          </p:cNvPr>
          <p:cNvSpPr>
            <a:spLocks noGrp="1"/>
          </p:cNvSpPr>
          <p:nvPr>
            <p:ph type="body" sz="quarter" idx="19" hasCustomPrompt="1"/>
          </p:nvPr>
        </p:nvSpPr>
        <p:spPr>
          <a:xfrm>
            <a:off x="1603375" y="3415507"/>
            <a:ext cx="6059488" cy="205740"/>
          </a:xfrm>
          <a:prstGeom prst="rect">
            <a:avLst/>
          </a:prstGeom>
        </p:spPr>
        <p:txBody>
          <a:bodyPr vert="horz" lIns="0" tIns="45720" rIns="0" bIns="45720" rtlCol="0" anchor="ctr">
            <a:noAutofit/>
          </a:bodyPr>
          <a:lstStyle>
            <a:lvl1pPr algn="ctr">
              <a:defRPr lang="en-GB" sz="1600" cap="small" spc="300" dirty="0">
                <a:solidFill>
                  <a:schemeClr val="tx2"/>
                </a:solidFill>
              </a:defRPr>
            </a:lvl1pPr>
          </a:lstStyle>
          <a:p>
            <a:pPr marL="0" lvl="0" indent="0" algn="ctr"/>
            <a:r>
              <a:rPr lang="en-GB" dirty="0"/>
              <a:t>Click to edit Date and Place</a:t>
            </a:r>
          </a:p>
        </p:txBody>
      </p:sp>
    </p:spTree>
    <p:extLst>
      <p:ext uri="{BB962C8B-B14F-4D97-AF65-F5344CB8AC3E}">
        <p14:creationId xmlns:p14="http://schemas.microsoft.com/office/powerpoint/2010/main" val="391338178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5" name="Picture 9" descr="SUSig_White.eps">
            <a:extLst>
              <a:ext uri="{FF2B5EF4-FFF2-40B4-BE49-F238E27FC236}">
                <a16:creationId xmlns:a16="http://schemas.microsoft.com/office/drawing/2014/main" id="{447EF5F4-1F4F-DF4D-831D-61D4783A709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610350" y="4811713"/>
            <a:ext cx="2046288"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457200" y="1264527"/>
            <a:ext cx="8229600" cy="618473"/>
          </a:xfrm>
          <a:prstGeom prst="rect">
            <a:avLst/>
          </a:prstGeom>
        </p:spPr>
        <p:txBody>
          <a:bodyPr>
            <a:noAutofit/>
          </a:bodyPr>
          <a:lstStyle>
            <a:lvl1pPr algn="ctr">
              <a:defRPr sz="2400">
                <a:solidFill>
                  <a:schemeClr val="tx1"/>
                </a:solidFill>
                <a:latin typeface="Intro " panose="02000000000000000000" pitchFamily="2" charset="0"/>
              </a:defRPr>
            </a:lvl1pPr>
          </a:lstStyle>
          <a:p>
            <a:r>
              <a:rPr lang="en-US" dirty="0"/>
              <a:t>Click to edit Master title style</a:t>
            </a:r>
          </a:p>
        </p:txBody>
      </p:sp>
      <p:sp>
        <p:nvSpPr>
          <p:cNvPr id="12" name="Text Placeholder 33"/>
          <p:cNvSpPr>
            <a:spLocks noGrp="1"/>
          </p:cNvSpPr>
          <p:nvPr>
            <p:ph type="body" sz="quarter" idx="18" hasCustomPrompt="1"/>
          </p:nvPr>
        </p:nvSpPr>
        <p:spPr>
          <a:xfrm>
            <a:off x="1603375" y="3062994"/>
            <a:ext cx="6059488" cy="205740"/>
          </a:xfrm>
          <a:prstGeom prst="rect">
            <a:avLst/>
          </a:prstGeom>
        </p:spPr>
        <p:txBody>
          <a:bodyPr vert="horz" wrap="none" lIns="0" tIns="45720" rIns="0" bIns="45720" rtlCol="0" anchor="ctr" anchorCtr="1">
            <a:noAutofit/>
          </a:bodyPr>
          <a:lstStyle>
            <a:lvl1pPr>
              <a:defRPr lang="en-GB" sz="1600" b="0" cap="all" spc="100" dirty="0">
                <a:latin typeface="Intro " panose="02000000000000000000" pitchFamily="2" charset="0"/>
              </a:defRPr>
            </a:lvl1pPr>
          </a:lstStyle>
          <a:p>
            <a:pPr lvl="0" eaLnBrk="1" hangingPunct="1">
              <a:buClr>
                <a:schemeClr val="bg2"/>
              </a:buClr>
              <a:buFont typeface="Wingdings" pitchFamily="2" charset="2"/>
            </a:pPr>
            <a:r>
              <a:rPr lang="en-GB" dirty="0"/>
              <a:t>Click to edit Presenter Names style</a:t>
            </a:r>
          </a:p>
        </p:txBody>
      </p:sp>
      <p:sp>
        <p:nvSpPr>
          <p:cNvPr id="13" name="Subtitle 2"/>
          <p:cNvSpPr>
            <a:spLocks noGrp="1"/>
          </p:cNvSpPr>
          <p:nvPr>
            <p:ph type="subTitle" idx="1"/>
          </p:nvPr>
        </p:nvSpPr>
        <p:spPr>
          <a:xfrm>
            <a:off x="457200" y="1883000"/>
            <a:ext cx="8229600" cy="461897"/>
          </a:xfrm>
          <a:prstGeom prst="rect">
            <a:avLst/>
          </a:prstGeom>
        </p:spPr>
        <p:txBody>
          <a:bodyPr>
            <a:noAutofit/>
          </a:bodyPr>
          <a:lstStyle>
            <a:lvl1pPr marL="0" indent="0" algn="ctr">
              <a:buNone/>
              <a:defRPr sz="2100" cap="small" spc="3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10" name="Picture 9">
            <a:hlinkClick r:id="rId3" action="ppaction://hlinkfile"/>
            <a:extLst>
              <a:ext uri="{FF2B5EF4-FFF2-40B4-BE49-F238E27FC236}">
                <a16:creationId xmlns:a16="http://schemas.microsoft.com/office/drawing/2014/main" id="{5466E0D6-2C9D-B840-8734-866F8F798219}"/>
              </a:ext>
            </a:extLst>
          </p:cNvPr>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7750175" y="304025"/>
            <a:ext cx="936625" cy="2905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1" name="Picture 10" descr="GEM and OpenQuake: Working together to assess risk">
            <a:extLst>
              <a:ext uri="{FF2B5EF4-FFF2-40B4-BE49-F238E27FC236}">
                <a16:creationId xmlns:a16="http://schemas.microsoft.com/office/drawing/2014/main" id="{475CA0BD-DFB8-1A42-99C0-97FAC8A2FDA5}"/>
              </a:ext>
              <a:ext uri="{C183D7F6-B498-43B3-948B-1728B52AA6E4}">
                <adec:decorative xmlns:adec="http://schemas.microsoft.com/office/drawing/2017/decorative" val="0"/>
              </a:ext>
            </a:extLst>
          </p:cNvPr>
          <p:cNvPicPr>
            <a:picLocks noChangeAspect="1"/>
          </p:cNvPicPr>
          <p:nvPr userDrawn="1"/>
        </p:nvPicPr>
        <p:blipFill>
          <a:blip r:embed="rId5" cstate="screen">
            <a:extLst>
              <a:ext uri="{28A0092B-C50C-407E-A947-70E740481C1C}">
                <a14:useLocalDpi xmlns:a14="http://schemas.microsoft.com/office/drawing/2010/main"/>
              </a:ext>
            </a:extLst>
          </a:blip>
          <a:srcRect/>
          <a:stretch>
            <a:fillRect/>
          </a:stretch>
        </p:blipFill>
        <p:spPr bwMode="auto">
          <a:xfrm>
            <a:off x="0" y="3535363"/>
            <a:ext cx="9144000" cy="16081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5" name="Text Placeholder 33">
            <a:extLst>
              <a:ext uri="{FF2B5EF4-FFF2-40B4-BE49-F238E27FC236}">
                <a16:creationId xmlns:a16="http://schemas.microsoft.com/office/drawing/2014/main" id="{8DDF84AC-ABDC-D246-BF50-DDD418BEFB60}"/>
              </a:ext>
            </a:extLst>
          </p:cNvPr>
          <p:cNvSpPr>
            <a:spLocks noGrp="1"/>
          </p:cNvSpPr>
          <p:nvPr>
            <p:ph type="body" sz="quarter" idx="19" hasCustomPrompt="1"/>
          </p:nvPr>
        </p:nvSpPr>
        <p:spPr>
          <a:xfrm>
            <a:off x="1603375" y="3415507"/>
            <a:ext cx="6059488" cy="205740"/>
          </a:xfrm>
          <a:prstGeom prst="rect">
            <a:avLst/>
          </a:prstGeom>
        </p:spPr>
        <p:txBody>
          <a:bodyPr vert="horz" lIns="0" tIns="45720" rIns="0" bIns="45720" rtlCol="0" anchor="ctr">
            <a:noAutofit/>
          </a:bodyPr>
          <a:lstStyle>
            <a:lvl1pPr>
              <a:defRPr lang="en-GB" sz="1600" cap="small" spc="300" dirty="0">
                <a:solidFill>
                  <a:schemeClr val="tx2"/>
                </a:solidFill>
              </a:defRPr>
            </a:lvl1pPr>
          </a:lstStyle>
          <a:p>
            <a:pPr marL="0" lvl="0" indent="0" algn="ctr"/>
            <a:r>
              <a:rPr lang="en-GB" dirty="0"/>
              <a:t>Click to edit Date and Place</a:t>
            </a:r>
          </a:p>
        </p:txBody>
      </p:sp>
    </p:spTree>
    <p:extLst>
      <p:ext uri="{BB962C8B-B14F-4D97-AF65-F5344CB8AC3E}">
        <p14:creationId xmlns:p14="http://schemas.microsoft.com/office/powerpoint/2010/main" val="332772509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1317715" y="1538765"/>
            <a:ext cx="3240000" cy="925830"/>
          </a:xfrm>
          <a:prstGeom prst="rect">
            <a:avLst/>
          </a:prstGeom>
        </p:spPr>
        <p:txBody>
          <a:bodyPr/>
          <a:lstStyle>
            <a:lvl1pPr algn="r">
              <a:defRPr sz="2000" b="1">
                <a:solidFill>
                  <a:schemeClr val="tx1"/>
                </a:solidFill>
              </a:defRPr>
            </a:lvl1pPr>
          </a:lstStyle>
          <a:p>
            <a:r>
              <a:rPr lang="en-US" dirty="0"/>
              <a:t>CLICK TO EDIT MASTER TITLE STYLE</a:t>
            </a:r>
          </a:p>
        </p:txBody>
      </p:sp>
      <p:sp>
        <p:nvSpPr>
          <p:cNvPr id="13" name="Text Placeholder 3"/>
          <p:cNvSpPr>
            <a:spLocks noGrp="1"/>
          </p:cNvSpPr>
          <p:nvPr>
            <p:ph type="body" sz="half" idx="2"/>
          </p:nvPr>
        </p:nvSpPr>
        <p:spPr>
          <a:xfrm>
            <a:off x="1317715" y="2571750"/>
            <a:ext cx="3239999" cy="932975"/>
          </a:xfrm>
          <a:prstGeom prst="rect">
            <a:avLst/>
          </a:prstGeom>
        </p:spPr>
        <p:txBody>
          <a:bodyPr/>
          <a:lstStyle>
            <a:lvl1pPr marL="0" indent="0" algn="r">
              <a:buNone/>
              <a:defRPr sz="1200" cap="all" spc="3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6"/>
          <p:cNvSpPr>
            <a:spLocks noGrp="1"/>
          </p:cNvSpPr>
          <p:nvPr>
            <p:ph type="pic" sz="quarter" idx="13"/>
          </p:nvPr>
        </p:nvSpPr>
        <p:spPr>
          <a:xfrm>
            <a:off x="4665662" y="1535112"/>
            <a:ext cx="3240000" cy="1951038"/>
          </a:xfrm>
          <a:prstGeom prst="rect">
            <a:avLst/>
          </a:prstGeom>
          <a:blipFill>
            <a:blip r:embed="rId2"/>
            <a:srcRect/>
            <a:stretch>
              <a:fillRect l="-15510" r="-15510"/>
            </a:stretch>
          </a:blipFill>
          <a:effectLst>
            <a:outerShdw blurRad="50800" dist="25400" dir="2700000" algn="tl" rotWithShape="0">
              <a:prstClr val="black">
                <a:alpha val="36000"/>
              </a:prstClr>
            </a:outerShdw>
          </a:effectLst>
        </p:spPr>
        <p:style>
          <a:lnRef idx="3">
            <a:schemeClr val="lt1"/>
          </a:lnRef>
          <a:fillRef idx="1">
            <a:schemeClr val="accent5"/>
          </a:fillRef>
          <a:effectRef idx="1">
            <a:schemeClr val="accent5"/>
          </a:effectRef>
          <a:fontRef idx="none"/>
        </p:style>
        <p:txBody>
          <a:bodyPr/>
          <a:lstStyle>
            <a:lvl1pPr>
              <a:defRPr lang="en-US" sz="1200" dirty="0"/>
            </a:lvl1pPr>
          </a:lstStyle>
          <a:p>
            <a:pPr lvl="0"/>
            <a:r>
              <a:rPr lang="en-US" noProof="0"/>
              <a:t>Click icon to add picture</a:t>
            </a:r>
          </a:p>
        </p:txBody>
      </p:sp>
      <p:sp>
        <p:nvSpPr>
          <p:cNvPr id="7" name="Rectangle 6">
            <a:extLst>
              <a:ext uri="{FF2B5EF4-FFF2-40B4-BE49-F238E27FC236}">
                <a16:creationId xmlns:a16="http://schemas.microsoft.com/office/drawing/2014/main" id="{05810380-926F-6A4C-95B1-95D6D0147D16}"/>
              </a:ext>
            </a:extLst>
          </p:cNvPr>
          <p:cNvSpPr>
            <a:spLocks noChangeArrowheads="1"/>
          </p:cNvSpPr>
          <p:nvPr userDrawn="1"/>
        </p:nvSpPr>
        <p:spPr bwMode="auto">
          <a:xfrm>
            <a:off x="-7201" y="4793929"/>
            <a:ext cx="9162000" cy="360000"/>
          </a:xfrm>
          <a:prstGeom prst="rect">
            <a:avLst/>
          </a:prstGeom>
          <a:solidFill>
            <a:schemeClr val="accent5"/>
          </a:solidFill>
          <a:ln w="9525">
            <a:noFill/>
            <a:miter lim="800000"/>
            <a:headEnd/>
            <a:tailEnd/>
          </a:ln>
          <a:effectLst/>
        </p:spPr>
        <p:txBody>
          <a:bodyPr anchor="ctr"/>
          <a:lstStyle/>
          <a:p>
            <a:pPr algn="ctr" fontAlgn="auto">
              <a:spcBef>
                <a:spcPts val="0"/>
              </a:spcBef>
              <a:spcAft>
                <a:spcPts val="0"/>
              </a:spcAft>
              <a:defRPr/>
            </a:pPr>
            <a:endParaRPr lang="en-US" b="0" i="0">
              <a:solidFill>
                <a:schemeClr val="lt1"/>
              </a:solidFill>
              <a:latin typeface="Titillium" pitchFamily="2" charset="77"/>
              <a:ea typeface="+mn-ea"/>
            </a:endParaRPr>
          </a:p>
        </p:txBody>
      </p:sp>
      <p:sp>
        <p:nvSpPr>
          <p:cNvPr id="10" name="TextBox 9">
            <a:extLst>
              <a:ext uri="{FF2B5EF4-FFF2-40B4-BE49-F238E27FC236}">
                <a16:creationId xmlns:a16="http://schemas.microsoft.com/office/drawing/2014/main" id="{46CA741D-1750-6C4E-84DC-1660FF49A440}"/>
              </a:ext>
            </a:extLst>
          </p:cNvPr>
          <p:cNvSpPr txBox="1"/>
          <p:nvPr userDrawn="1"/>
        </p:nvSpPr>
        <p:spPr>
          <a:xfrm>
            <a:off x="6555998" y="4846971"/>
            <a:ext cx="2213730" cy="253916"/>
          </a:xfrm>
          <a:prstGeom prst="rect">
            <a:avLst/>
          </a:prstGeom>
          <a:noFill/>
        </p:spPr>
        <p:txBody>
          <a:bodyPr wrap="square" rtlCol="0">
            <a:spAutoFit/>
          </a:bodyPr>
          <a:lstStyle/>
          <a:p>
            <a:r>
              <a:rPr lang="en-IT" sz="1050">
                <a:solidFill>
                  <a:schemeClr val="bg1"/>
                </a:solidFill>
                <a:latin typeface="Intro " panose="02000000000000000000" pitchFamily="2" charset="0"/>
              </a:rPr>
              <a:t>Global Earthquake Model</a:t>
            </a:r>
          </a:p>
        </p:txBody>
      </p:sp>
    </p:spTree>
    <p:extLst>
      <p:ext uri="{BB962C8B-B14F-4D97-AF65-F5344CB8AC3E}">
        <p14:creationId xmlns:p14="http://schemas.microsoft.com/office/powerpoint/2010/main" val="179538561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48776" y="359541"/>
            <a:ext cx="7707862" cy="488024"/>
          </a:xfrm>
          <a:prstGeom prst="rect">
            <a:avLst/>
          </a:prstGeom>
        </p:spPr>
        <p:txBody>
          <a:bodyPr/>
          <a:lstStyle>
            <a:lvl1pPr algn="l">
              <a:defRPr sz="2400">
                <a:solidFill>
                  <a:schemeClr val="tx2"/>
                </a:solidFill>
              </a:defRPr>
            </a:lvl1pPr>
          </a:lstStyle>
          <a:p>
            <a:r>
              <a:rPr lang="en-US" dirty="0"/>
              <a:t>Click to edit Master title style</a:t>
            </a:r>
          </a:p>
        </p:txBody>
      </p:sp>
      <p:sp>
        <p:nvSpPr>
          <p:cNvPr id="7" name="Content Placeholder 6"/>
          <p:cNvSpPr>
            <a:spLocks noGrp="1"/>
          </p:cNvSpPr>
          <p:nvPr>
            <p:ph sz="quarter" idx="10"/>
          </p:nvPr>
        </p:nvSpPr>
        <p:spPr>
          <a:xfrm>
            <a:off x="955677" y="908685"/>
            <a:ext cx="7700963" cy="3759042"/>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2468069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Title 1"/>
          <p:cNvSpPr>
            <a:spLocks noGrp="1"/>
          </p:cNvSpPr>
          <p:nvPr>
            <p:ph type="title"/>
          </p:nvPr>
        </p:nvSpPr>
        <p:spPr>
          <a:xfrm>
            <a:off x="948776" y="359541"/>
            <a:ext cx="7707862" cy="488024"/>
          </a:xfrm>
          <a:prstGeom prst="rect">
            <a:avLst/>
          </a:prstGeom>
        </p:spPr>
        <p:txBody>
          <a:bodyPr/>
          <a:lstStyle>
            <a:lvl1pPr algn="l">
              <a:defRPr sz="2400">
                <a:solidFill>
                  <a:schemeClr val="tx2"/>
                </a:solidFill>
              </a:defRPr>
            </a:lvl1pPr>
          </a:lstStyle>
          <a:p>
            <a:r>
              <a:rPr lang="en-US"/>
              <a:t>Click to edit Master title style</a:t>
            </a:r>
            <a:endParaRPr lang="en-US" dirty="0"/>
          </a:p>
        </p:txBody>
      </p:sp>
      <p:sp>
        <p:nvSpPr>
          <p:cNvPr id="14" name="Content Placeholder 13"/>
          <p:cNvSpPr>
            <a:spLocks noGrp="1"/>
          </p:cNvSpPr>
          <p:nvPr>
            <p:ph sz="quarter" idx="10"/>
          </p:nvPr>
        </p:nvSpPr>
        <p:spPr>
          <a:xfrm>
            <a:off x="949327" y="908685"/>
            <a:ext cx="3787775" cy="3759042"/>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15"/>
          <p:cNvSpPr>
            <a:spLocks noGrp="1"/>
          </p:cNvSpPr>
          <p:nvPr>
            <p:ph sz="quarter" idx="11"/>
          </p:nvPr>
        </p:nvSpPr>
        <p:spPr>
          <a:xfrm>
            <a:off x="4876800" y="908685"/>
            <a:ext cx="3779838" cy="3759042"/>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20601728"/>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Horizontal">
    <p:spTree>
      <p:nvGrpSpPr>
        <p:cNvPr id="1" name=""/>
        <p:cNvGrpSpPr/>
        <p:nvPr/>
      </p:nvGrpSpPr>
      <p:grpSpPr>
        <a:xfrm>
          <a:off x="0" y="0"/>
          <a:ext cx="0" cy="0"/>
          <a:chOff x="0" y="0"/>
          <a:chExt cx="0" cy="0"/>
        </a:xfrm>
      </p:grpSpPr>
      <p:sp>
        <p:nvSpPr>
          <p:cNvPr id="7" name="Title 1"/>
          <p:cNvSpPr>
            <a:spLocks noGrp="1"/>
          </p:cNvSpPr>
          <p:nvPr>
            <p:ph type="title"/>
          </p:nvPr>
        </p:nvSpPr>
        <p:spPr>
          <a:xfrm>
            <a:off x="948776" y="359541"/>
            <a:ext cx="7707862" cy="488024"/>
          </a:xfrm>
          <a:prstGeom prst="rect">
            <a:avLst/>
          </a:prstGeom>
        </p:spPr>
        <p:txBody>
          <a:bodyPr/>
          <a:lstStyle>
            <a:lvl1pPr algn="l">
              <a:defRPr sz="2400">
                <a:solidFill>
                  <a:schemeClr val="tx2"/>
                </a:solidFill>
              </a:defRPr>
            </a:lvl1pPr>
          </a:lstStyle>
          <a:p>
            <a:r>
              <a:rPr lang="en-US"/>
              <a:t>Click to edit Master title style</a:t>
            </a:r>
            <a:endParaRPr lang="en-US" dirty="0"/>
          </a:p>
        </p:txBody>
      </p:sp>
      <p:sp>
        <p:nvSpPr>
          <p:cNvPr id="12" name="Content Placeholder 11"/>
          <p:cNvSpPr>
            <a:spLocks noGrp="1"/>
          </p:cNvSpPr>
          <p:nvPr>
            <p:ph sz="quarter" idx="10"/>
          </p:nvPr>
        </p:nvSpPr>
        <p:spPr>
          <a:xfrm>
            <a:off x="948777" y="908685"/>
            <a:ext cx="7707862" cy="1816607"/>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13"/>
          <p:cNvSpPr>
            <a:spLocks noGrp="1"/>
          </p:cNvSpPr>
          <p:nvPr>
            <p:ph sz="quarter" idx="11"/>
          </p:nvPr>
        </p:nvSpPr>
        <p:spPr>
          <a:xfrm>
            <a:off x="949327" y="2841313"/>
            <a:ext cx="7707313" cy="1816607"/>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4440419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Title 1"/>
          <p:cNvSpPr>
            <a:spLocks noGrp="1"/>
          </p:cNvSpPr>
          <p:nvPr>
            <p:ph type="title"/>
          </p:nvPr>
        </p:nvSpPr>
        <p:spPr>
          <a:xfrm>
            <a:off x="948776" y="359541"/>
            <a:ext cx="7707862" cy="488024"/>
          </a:xfrm>
          <a:prstGeom prst="rect">
            <a:avLst/>
          </a:prstGeom>
        </p:spPr>
        <p:txBody>
          <a:bodyPr/>
          <a:lstStyle>
            <a:lvl1pPr algn="l">
              <a:defRPr sz="2400">
                <a:solidFill>
                  <a:schemeClr val="tx2"/>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949327" y="908685"/>
            <a:ext cx="3787775" cy="3759042"/>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p:cNvSpPr>
            <a:spLocks noGrp="1"/>
          </p:cNvSpPr>
          <p:nvPr>
            <p:ph sz="quarter" idx="11"/>
          </p:nvPr>
        </p:nvSpPr>
        <p:spPr>
          <a:xfrm>
            <a:off x="4876800" y="908686"/>
            <a:ext cx="3779838" cy="1823085"/>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2"/>
          </p:nvPr>
        </p:nvSpPr>
        <p:spPr>
          <a:xfrm>
            <a:off x="4876800" y="2837497"/>
            <a:ext cx="3779838" cy="1830230"/>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2824008"/>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Title 1"/>
          <p:cNvSpPr>
            <a:spLocks noGrp="1"/>
          </p:cNvSpPr>
          <p:nvPr>
            <p:ph type="title"/>
          </p:nvPr>
        </p:nvSpPr>
        <p:spPr>
          <a:xfrm>
            <a:off x="948776" y="359541"/>
            <a:ext cx="7707862" cy="488024"/>
          </a:xfrm>
          <a:prstGeom prst="rect">
            <a:avLst/>
          </a:prstGeom>
        </p:spPr>
        <p:txBody>
          <a:bodyPr/>
          <a:lstStyle>
            <a:lvl1pPr algn="l">
              <a:defRPr sz="2400">
                <a:solidFill>
                  <a:schemeClr val="tx2"/>
                </a:solidFill>
              </a:defRPr>
            </a:lvl1pPr>
          </a:lstStyle>
          <a:p>
            <a:r>
              <a:rPr lang="en-US"/>
              <a:t>Click to edit Master title style</a:t>
            </a:r>
            <a:endParaRPr lang="en-US" dirty="0"/>
          </a:p>
        </p:txBody>
      </p:sp>
      <p:sp>
        <p:nvSpPr>
          <p:cNvPr id="4" name="Content Placeholder 3"/>
          <p:cNvSpPr>
            <a:spLocks noGrp="1"/>
          </p:cNvSpPr>
          <p:nvPr>
            <p:ph sz="quarter" idx="10"/>
          </p:nvPr>
        </p:nvSpPr>
        <p:spPr>
          <a:xfrm>
            <a:off x="949327" y="908686"/>
            <a:ext cx="3787775" cy="1823085"/>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11"/>
          </p:nvPr>
        </p:nvSpPr>
        <p:spPr>
          <a:xfrm>
            <a:off x="955677" y="2840613"/>
            <a:ext cx="3781425" cy="1827114"/>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2"/>
          <p:cNvSpPr>
            <a:spLocks noGrp="1"/>
          </p:cNvSpPr>
          <p:nvPr>
            <p:ph sz="quarter" idx="12"/>
          </p:nvPr>
        </p:nvSpPr>
        <p:spPr>
          <a:xfrm>
            <a:off x="4876800" y="908686"/>
            <a:ext cx="3779838" cy="1823085"/>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14"/>
          <p:cNvSpPr>
            <a:spLocks noGrp="1"/>
          </p:cNvSpPr>
          <p:nvPr>
            <p:ph sz="quarter" idx="13"/>
          </p:nvPr>
        </p:nvSpPr>
        <p:spPr>
          <a:xfrm>
            <a:off x="4876800" y="2840613"/>
            <a:ext cx="3779838" cy="1827114"/>
          </a:xfrm>
        </p:spPr>
        <p:txBody>
          <a:bodyPr/>
          <a:lstStyle>
            <a:lvl1pPr>
              <a:defRPr sz="1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7055084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p:spTree>
      <p:nvGrpSpPr>
        <p:cNvPr id="1" name=""/>
        <p:cNvGrpSpPr/>
        <p:nvPr/>
      </p:nvGrpSpPr>
      <p:grpSpPr>
        <a:xfrm>
          <a:off x="0" y="0"/>
          <a:ext cx="0" cy="0"/>
          <a:chOff x="0" y="0"/>
          <a:chExt cx="0" cy="0"/>
        </a:xfrm>
      </p:grpSpPr>
      <p:sp>
        <p:nvSpPr>
          <p:cNvPr id="6" name="Picture Placeholder 12">
            <a:extLst>
              <a:ext uri="{FF2B5EF4-FFF2-40B4-BE49-F238E27FC236}">
                <a16:creationId xmlns:a16="http://schemas.microsoft.com/office/drawing/2014/main" id="{0BDC2150-78DB-BD44-B519-707D39536086}"/>
              </a:ext>
            </a:extLst>
          </p:cNvPr>
          <p:cNvSpPr>
            <a:spLocks noGrp="1"/>
          </p:cNvSpPr>
          <p:nvPr>
            <p:ph type="pic" sz="quarter" idx="10"/>
          </p:nvPr>
        </p:nvSpPr>
        <p:spPr>
          <a:xfrm>
            <a:off x="1" y="0"/>
            <a:ext cx="9144000" cy="4691270"/>
          </a:xfrm>
        </p:spPr>
        <p:txBody>
          <a:bodyPr>
            <a:normAutofit/>
          </a:bodyPr>
          <a:lstStyle>
            <a:lvl1pPr>
              <a:lnSpc>
                <a:spcPct val="140000"/>
              </a:lnSpc>
              <a:defRPr sz="1600" i="1"/>
            </a:lvl1pPr>
          </a:lstStyle>
          <a:p>
            <a:endParaRPr lang="en-IT"/>
          </a:p>
        </p:txBody>
      </p:sp>
      <p:sp>
        <p:nvSpPr>
          <p:cNvPr id="3" name="Text Placeholder 2">
            <a:extLst>
              <a:ext uri="{FF2B5EF4-FFF2-40B4-BE49-F238E27FC236}">
                <a16:creationId xmlns:a16="http://schemas.microsoft.com/office/drawing/2014/main" id="{1E5583CE-B84A-9E47-BDF4-E73EA73CB3C9}"/>
              </a:ext>
            </a:extLst>
          </p:cNvPr>
          <p:cNvSpPr>
            <a:spLocks noGrp="1"/>
          </p:cNvSpPr>
          <p:nvPr>
            <p:ph type="body" sz="quarter" idx="11" hasCustomPrompt="1"/>
          </p:nvPr>
        </p:nvSpPr>
        <p:spPr>
          <a:xfrm>
            <a:off x="1" y="4459319"/>
            <a:ext cx="9143999" cy="255600"/>
          </a:xfrm>
          <a:solidFill>
            <a:srgbClr val="F2F2F2">
              <a:alpha val="65882"/>
            </a:srgbClr>
          </a:solidFill>
        </p:spPr>
        <p:txBody>
          <a:bodyPr wrap="square" rtlCol="0">
            <a:spAutoFit/>
          </a:bodyPr>
          <a:lstStyle>
            <a:lvl1pPr algn="ctr">
              <a:defRPr lang="en-IT" sz="1000" b="1" dirty="0">
                <a:ea typeface="ＭＳ Ｐゴシック" panose="020B0600070205080204" pitchFamily="34" charset="-128"/>
                <a:cs typeface="+mn-cs"/>
              </a:defRPr>
            </a:lvl1pPr>
          </a:lstStyle>
          <a:p>
            <a:pPr lvl="0" algn="ctr">
              <a:spcBef>
                <a:spcPct val="0"/>
              </a:spcBef>
            </a:pPr>
            <a:r>
              <a:rPr lang="en-IT" dirty="0"/>
              <a:t>Caption / Source</a:t>
            </a:r>
          </a:p>
        </p:txBody>
      </p:sp>
    </p:spTree>
    <p:extLst>
      <p:ext uri="{BB962C8B-B14F-4D97-AF65-F5344CB8AC3E}">
        <p14:creationId xmlns:p14="http://schemas.microsoft.com/office/powerpoint/2010/main" val="142769655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472343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12" name="Title 1"/>
          <p:cNvSpPr>
            <a:spLocks noGrp="1"/>
          </p:cNvSpPr>
          <p:nvPr>
            <p:ph type="title" hasCustomPrompt="1"/>
          </p:nvPr>
        </p:nvSpPr>
        <p:spPr>
          <a:xfrm>
            <a:off x="1317715" y="1538765"/>
            <a:ext cx="3240000" cy="925830"/>
          </a:xfrm>
          <a:prstGeom prst="rect">
            <a:avLst/>
          </a:prstGeom>
        </p:spPr>
        <p:txBody>
          <a:bodyPr/>
          <a:lstStyle>
            <a:lvl1pPr algn="r">
              <a:defRPr sz="2000" b="1">
                <a:solidFill>
                  <a:schemeClr val="tx1"/>
                </a:solidFill>
              </a:defRPr>
            </a:lvl1pPr>
          </a:lstStyle>
          <a:p>
            <a:r>
              <a:rPr lang="en-GB" dirty="0"/>
              <a:t>CLICK TO EDIT MASTER TITLE STYLE</a:t>
            </a:r>
            <a:endParaRPr lang="en-US" dirty="0"/>
          </a:p>
        </p:txBody>
      </p:sp>
      <p:sp>
        <p:nvSpPr>
          <p:cNvPr id="13" name="Text Placeholder 3"/>
          <p:cNvSpPr>
            <a:spLocks noGrp="1"/>
          </p:cNvSpPr>
          <p:nvPr>
            <p:ph type="body" sz="half" idx="2"/>
          </p:nvPr>
        </p:nvSpPr>
        <p:spPr>
          <a:xfrm>
            <a:off x="1317715" y="2571750"/>
            <a:ext cx="3240000" cy="932975"/>
          </a:xfrm>
          <a:prstGeom prst="rect">
            <a:avLst/>
          </a:prstGeom>
        </p:spPr>
        <p:txBody>
          <a:bodyPr/>
          <a:lstStyle>
            <a:lvl1pPr marL="0" indent="0" algn="r">
              <a:buNone/>
              <a:defRPr sz="1200" cap="all" spc="3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Picture Placeholder 16"/>
          <p:cNvSpPr>
            <a:spLocks noGrp="1"/>
          </p:cNvSpPr>
          <p:nvPr>
            <p:ph type="pic" sz="quarter" idx="13"/>
          </p:nvPr>
        </p:nvSpPr>
        <p:spPr>
          <a:xfrm>
            <a:off x="4665662" y="1535112"/>
            <a:ext cx="3240000" cy="1951038"/>
          </a:xfrm>
          <a:prstGeom prst="rect">
            <a:avLst/>
          </a:prstGeom>
          <a:blipFill>
            <a:blip r:embed="rId2"/>
            <a:srcRect/>
            <a:stretch>
              <a:fillRect l="-15510" r="-15510"/>
            </a:stretch>
          </a:blipFill>
          <a:effectLst>
            <a:outerShdw blurRad="50800" dist="25400" dir="2700000" algn="tl" rotWithShape="0">
              <a:prstClr val="black">
                <a:alpha val="36000"/>
              </a:prstClr>
            </a:outerShdw>
          </a:effectLst>
        </p:spPr>
        <p:style>
          <a:lnRef idx="3">
            <a:schemeClr val="lt1"/>
          </a:lnRef>
          <a:fillRef idx="1">
            <a:schemeClr val="accent5"/>
          </a:fillRef>
          <a:effectRef idx="1">
            <a:schemeClr val="accent5"/>
          </a:effectRef>
          <a:fontRef idx="none"/>
        </p:style>
        <p:txBody>
          <a:bodyPr/>
          <a:lstStyle>
            <a:lvl1pPr>
              <a:buNone/>
              <a:defRPr sz="1200"/>
            </a:lvl1pPr>
          </a:lstStyle>
          <a:p>
            <a:pPr lvl="0"/>
            <a:r>
              <a:rPr lang="en-US" noProof="0"/>
              <a:t>Click icon to add picture</a:t>
            </a:r>
          </a:p>
        </p:txBody>
      </p:sp>
      <p:sp>
        <p:nvSpPr>
          <p:cNvPr id="8" name="Rectangle 7">
            <a:extLst>
              <a:ext uri="{FF2B5EF4-FFF2-40B4-BE49-F238E27FC236}">
                <a16:creationId xmlns:a16="http://schemas.microsoft.com/office/drawing/2014/main" id="{F69BF4E8-F5EC-5148-9952-59A79822E8F3}"/>
              </a:ext>
            </a:extLst>
          </p:cNvPr>
          <p:cNvSpPr>
            <a:spLocks noChangeArrowheads="1"/>
          </p:cNvSpPr>
          <p:nvPr userDrawn="1"/>
        </p:nvSpPr>
        <p:spPr bwMode="auto">
          <a:xfrm>
            <a:off x="-7201" y="4793929"/>
            <a:ext cx="9162000" cy="360000"/>
          </a:xfrm>
          <a:prstGeom prst="rect">
            <a:avLst/>
          </a:prstGeom>
          <a:solidFill>
            <a:schemeClr val="accent5"/>
          </a:solidFill>
          <a:ln w="9525">
            <a:noFill/>
            <a:miter lim="800000"/>
            <a:headEnd/>
            <a:tailEnd/>
          </a:ln>
          <a:effectLst/>
        </p:spPr>
        <p:txBody>
          <a:bodyPr anchor="ctr"/>
          <a:lstStyle/>
          <a:p>
            <a:pPr algn="ctr" fontAlgn="auto">
              <a:spcBef>
                <a:spcPts val="0"/>
              </a:spcBef>
              <a:spcAft>
                <a:spcPts val="0"/>
              </a:spcAft>
              <a:defRPr/>
            </a:pPr>
            <a:endParaRPr lang="en-US" b="0" i="0">
              <a:solidFill>
                <a:schemeClr val="lt1"/>
              </a:solidFill>
              <a:latin typeface="Titillium" pitchFamily="2" charset="77"/>
              <a:ea typeface="+mn-ea"/>
            </a:endParaRPr>
          </a:p>
        </p:txBody>
      </p:sp>
      <p:sp>
        <p:nvSpPr>
          <p:cNvPr id="9" name="TextBox 8">
            <a:extLst>
              <a:ext uri="{FF2B5EF4-FFF2-40B4-BE49-F238E27FC236}">
                <a16:creationId xmlns:a16="http://schemas.microsoft.com/office/drawing/2014/main" id="{C9E6EF2D-4FB2-1D46-B73C-CE6D3799415F}"/>
              </a:ext>
            </a:extLst>
          </p:cNvPr>
          <p:cNvSpPr txBox="1"/>
          <p:nvPr userDrawn="1"/>
        </p:nvSpPr>
        <p:spPr>
          <a:xfrm>
            <a:off x="6555998" y="4846971"/>
            <a:ext cx="2213730" cy="253916"/>
          </a:xfrm>
          <a:prstGeom prst="rect">
            <a:avLst/>
          </a:prstGeom>
          <a:noFill/>
        </p:spPr>
        <p:txBody>
          <a:bodyPr wrap="square" rtlCol="0">
            <a:spAutoFit/>
          </a:bodyPr>
          <a:lstStyle/>
          <a:p>
            <a:r>
              <a:rPr lang="en-IT" sz="1050">
                <a:solidFill>
                  <a:schemeClr val="bg1"/>
                </a:solidFill>
                <a:latin typeface="Intro " panose="02000000000000000000" pitchFamily="2" charset="0"/>
              </a:rPr>
              <a:t>Global Earthquake Model</a:t>
            </a:r>
          </a:p>
        </p:txBody>
      </p:sp>
    </p:spTree>
    <p:extLst>
      <p:ext uri="{BB962C8B-B14F-4D97-AF65-F5344CB8AC3E}">
        <p14:creationId xmlns:p14="http://schemas.microsoft.com/office/powerpoint/2010/main" val="80533432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48776" y="359541"/>
            <a:ext cx="7707862" cy="488024"/>
          </a:xfrm>
          <a:prstGeom prst="rect">
            <a:avLst/>
          </a:prstGeom>
        </p:spPr>
        <p:txBody>
          <a:bodyPr/>
          <a:lstStyle>
            <a:lvl1pPr algn="l">
              <a:defRPr sz="2400">
                <a:solidFill>
                  <a:schemeClr val="tx2"/>
                </a:solidFill>
              </a:defRPr>
            </a:lvl1pPr>
          </a:lstStyle>
          <a:p>
            <a:r>
              <a:rPr lang="en-US"/>
              <a:t>Click to edit Master title style</a:t>
            </a:r>
            <a:endParaRPr lang="en-US" dirty="0"/>
          </a:p>
        </p:txBody>
      </p:sp>
      <p:sp>
        <p:nvSpPr>
          <p:cNvPr id="7" name="Content Placeholder 6"/>
          <p:cNvSpPr>
            <a:spLocks noGrp="1"/>
          </p:cNvSpPr>
          <p:nvPr>
            <p:ph sz="quarter" idx="10"/>
          </p:nvPr>
        </p:nvSpPr>
        <p:spPr>
          <a:xfrm>
            <a:off x="955677" y="908685"/>
            <a:ext cx="7700963" cy="375904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5854056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Slide Number Placeholder 22">
            <a:extLst>
              <a:ext uri="{FF2B5EF4-FFF2-40B4-BE49-F238E27FC236}">
                <a16:creationId xmlns:a16="http://schemas.microsoft.com/office/drawing/2014/main" id="{9A0329FF-9B78-874F-8FAF-B57093ACD642}"/>
              </a:ext>
            </a:extLst>
          </p:cNvPr>
          <p:cNvSpPr txBox="1">
            <a:spLocks/>
          </p:cNvSpPr>
          <p:nvPr/>
        </p:nvSpPr>
        <p:spPr>
          <a:xfrm>
            <a:off x="60325" y="7938"/>
            <a:ext cx="457200" cy="457200"/>
          </a:xfrm>
          <a:prstGeom prst="rect">
            <a:avLst/>
          </a:prstGeom>
        </p:spPr>
        <p:txBody>
          <a:bodyPr wrap="none" lIns="45720" tIns="0" rIns="45720" bIns="0" anchor="ctr" anchorCtr="1"/>
          <a:lstStyle>
            <a:lvl1pPr eaLnBrk="0" hangingPunct="0">
              <a:defRPr sz="2400">
                <a:solidFill>
                  <a:schemeClr val="tx1"/>
                </a:solidFill>
                <a:latin typeface="Source Sans Pro" panose="020B0503030403020204" pitchFamily="34" charset="0"/>
                <a:ea typeface="ＭＳ Ｐゴシック" panose="020B0600070205080204" pitchFamily="34" charset="-128"/>
              </a:defRPr>
            </a:lvl1pPr>
            <a:lvl2pPr marL="742950" indent="-285750" eaLnBrk="0" hangingPunct="0">
              <a:defRPr sz="2400">
                <a:solidFill>
                  <a:schemeClr val="tx1"/>
                </a:solidFill>
                <a:latin typeface="Source Sans Pro" panose="020B0503030403020204" pitchFamily="34" charset="0"/>
                <a:ea typeface="ＭＳ Ｐゴシック" panose="020B0600070205080204" pitchFamily="34" charset="-128"/>
              </a:defRPr>
            </a:lvl2pPr>
            <a:lvl3pPr marL="1143000" indent="-228600" eaLnBrk="0" hangingPunct="0">
              <a:defRPr sz="2400">
                <a:solidFill>
                  <a:schemeClr val="tx1"/>
                </a:solidFill>
                <a:latin typeface="Source Sans Pro" panose="020B0503030403020204" pitchFamily="34" charset="0"/>
                <a:ea typeface="ＭＳ Ｐゴシック" panose="020B0600070205080204" pitchFamily="34" charset="-128"/>
              </a:defRPr>
            </a:lvl3pPr>
            <a:lvl4pPr marL="1600200" indent="-228600" eaLnBrk="0" hangingPunct="0">
              <a:defRPr sz="2400">
                <a:solidFill>
                  <a:schemeClr val="tx1"/>
                </a:solidFill>
                <a:latin typeface="Source Sans Pro" panose="020B0503030403020204" pitchFamily="34" charset="0"/>
                <a:ea typeface="ＭＳ Ｐゴシック" panose="020B0600070205080204" pitchFamily="34" charset="-128"/>
              </a:defRPr>
            </a:lvl4pPr>
            <a:lvl5pPr marL="2057400" indent="-228600" eaLnBrk="0" hangingPunct="0">
              <a:defRPr sz="2400">
                <a:solidFill>
                  <a:schemeClr val="tx1"/>
                </a:solidFill>
                <a:latin typeface="Source Sans Pro" panose="020B0503030403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Source Sans Pro" panose="020B0503030403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Source Sans Pro" panose="020B0503030403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Source Sans Pro" panose="020B0503030403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Source Sans Pro" panose="020B0503030403020204" pitchFamily="34" charset="0"/>
                <a:ea typeface="ＭＳ Ｐゴシック" panose="020B0600070205080204" pitchFamily="34" charset="-128"/>
              </a:defRPr>
            </a:lvl9pPr>
          </a:lstStyle>
          <a:p>
            <a:pPr algn="ctr" eaLnBrk="1" hangingPunct="1"/>
            <a:fld id="{037AB2D4-5D65-F949-9CB7-907CFEDA054E}" type="slidenum">
              <a:rPr lang="en-US" altLang="en-IT" sz="1000" b="0" i="0">
                <a:solidFill>
                  <a:srgbClr val="7F7F7F"/>
                </a:solidFill>
                <a:latin typeface="Titillium" pitchFamily="2" charset="77"/>
              </a:rPr>
              <a:pPr algn="ctr" eaLnBrk="1" hangingPunct="1"/>
              <a:t>‹#›</a:t>
            </a:fld>
            <a:endParaRPr lang="en-US" altLang="en-IT" sz="1000" b="0" i="0">
              <a:solidFill>
                <a:srgbClr val="7F7F7F"/>
              </a:solidFill>
              <a:latin typeface="Titillium" pitchFamily="2" charset="77"/>
            </a:endParaRPr>
          </a:p>
        </p:txBody>
      </p:sp>
      <p:sp>
        <p:nvSpPr>
          <p:cNvPr id="7" name="Title 1"/>
          <p:cNvSpPr>
            <a:spLocks noGrp="1"/>
          </p:cNvSpPr>
          <p:nvPr>
            <p:ph type="title"/>
          </p:nvPr>
        </p:nvSpPr>
        <p:spPr>
          <a:xfrm>
            <a:off x="948776" y="359541"/>
            <a:ext cx="7707862" cy="488024"/>
          </a:xfrm>
          <a:prstGeom prst="rect">
            <a:avLst/>
          </a:prstGeom>
        </p:spPr>
        <p:txBody>
          <a:bodyPr/>
          <a:lstStyle>
            <a:lvl1pPr algn="l">
              <a:defRPr sz="2400">
                <a:solidFill>
                  <a:schemeClr val="tx2"/>
                </a:solidFill>
              </a:defRPr>
            </a:lvl1pPr>
          </a:lstStyle>
          <a:p>
            <a:r>
              <a:rPr lang="en-US"/>
              <a:t>Click to edit Master title style</a:t>
            </a:r>
            <a:endParaRPr lang="en-US" dirty="0"/>
          </a:p>
        </p:txBody>
      </p:sp>
      <p:sp>
        <p:nvSpPr>
          <p:cNvPr id="14" name="Content Placeholder 13"/>
          <p:cNvSpPr>
            <a:spLocks noGrp="1"/>
          </p:cNvSpPr>
          <p:nvPr>
            <p:ph sz="quarter" idx="10"/>
          </p:nvPr>
        </p:nvSpPr>
        <p:spPr>
          <a:xfrm>
            <a:off x="949327" y="908685"/>
            <a:ext cx="3787775" cy="375904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5"/>
          <p:cNvSpPr>
            <a:spLocks noGrp="1"/>
          </p:cNvSpPr>
          <p:nvPr>
            <p:ph sz="quarter" idx="11"/>
          </p:nvPr>
        </p:nvSpPr>
        <p:spPr>
          <a:xfrm>
            <a:off x="4876800" y="908685"/>
            <a:ext cx="3779838" cy="375904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75206210"/>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Horizontal">
    <p:spTree>
      <p:nvGrpSpPr>
        <p:cNvPr id="1" name=""/>
        <p:cNvGrpSpPr/>
        <p:nvPr/>
      </p:nvGrpSpPr>
      <p:grpSpPr>
        <a:xfrm>
          <a:off x="0" y="0"/>
          <a:ext cx="0" cy="0"/>
          <a:chOff x="0" y="0"/>
          <a:chExt cx="0" cy="0"/>
        </a:xfrm>
      </p:grpSpPr>
      <p:sp>
        <p:nvSpPr>
          <p:cNvPr id="7" name="Title 1"/>
          <p:cNvSpPr>
            <a:spLocks noGrp="1"/>
          </p:cNvSpPr>
          <p:nvPr>
            <p:ph type="title"/>
          </p:nvPr>
        </p:nvSpPr>
        <p:spPr>
          <a:xfrm>
            <a:off x="948776" y="359541"/>
            <a:ext cx="7707862" cy="488024"/>
          </a:xfrm>
          <a:prstGeom prst="rect">
            <a:avLst/>
          </a:prstGeom>
        </p:spPr>
        <p:txBody>
          <a:bodyPr/>
          <a:lstStyle>
            <a:lvl1pPr algn="l">
              <a:defRPr sz="2400">
                <a:solidFill>
                  <a:schemeClr val="tx2"/>
                </a:solidFill>
              </a:defRPr>
            </a:lvl1pPr>
          </a:lstStyle>
          <a:p>
            <a:r>
              <a:rPr lang="en-US"/>
              <a:t>Click to edit Master title style</a:t>
            </a:r>
            <a:endParaRPr lang="en-US" dirty="0"/>
          </a:p>
        </p:txBody>
      </p:sp>
      <p:sp>
        <p:nvSpPr>
          <p:cNvPr id="12" name="Content Placeholder 11"/>
          <p:cNvSpPr>
            <a:spLocks noGrp="1"/>
          </p:cNvSpPr>
          <p:nvPr>
            <p:ph sz="quarter" idx="10"/>
          </p:nvPr>
        </p:nvSpPr>
        <p:spPr>
          <a:xfrm>
            <a:off x="948777" y="908685"/>
            <a:ext cx="7707862" cy="18166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3"/>
          <p:cNvSpPr>
            <a:spLocks noGrp="1"/>
          </p:cNvSpPr>
          <p:nvPr>
            <p:ph sz="quarter" idx="11"/>
          </p:nvPr>
        </p:nvSpPr>
        <p:spPr>
          <a:xfrm>
            <a:off x="949327" y="2841313"/>
            <a:ext cx="7707313" cy="18166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9705743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7" name="Title 1"/>
          <p:cNvSpPr>
            <a:spLocks noGrp="1"/>
          </p:cNvSpPr>
          <p:nvPr>
            <p:ph type="title"/>
          </p:nvPr>
        </p:nvSpPr>
        <p:spPr>
          <a:xfrm>
            <a:off x="948776" y="359541"/>
            <a:ext cx="7707862" cy="488024"/>
          </a:xfrm>
          <a:prstGeom prst="rect">
            <a:avLst/>
          </a:prstGeom>
        </p:spPr>
        <p:txBody>
          <a:bodyPr/>
          <a:lstStyle>
            <a:lvl1pPr algn="l">
              <a:defRPr sz="2400">
                <a:solidFill>
                  <a:schemeClr val="tx2"/>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949327" y="908685"/>
            <a:ext cx="3787775" cy="375904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11"/>
          </p:nvPr>
        </p:nvSpPr>
        <p:spPr>
          <a:xfrm>
            <a:off x="4876800" y="908686"/>
            <a:ext cx="3779838" cy="182308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2"/>
          </p:nvPr>
        </p:nvSpPr>
        <p:spPr>
          <a:xfrm>
            <a:off x="4876800" y="2837497"/>
            <a:ext cx="3779838" cy="183023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4288150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7" name="Title 1"/>
          <p:cNvSpPr>
            <a:spLocks noGrp="1"/>
          </p:cNvSpPr>
          <p:nvPr>
            <p:ph type="title"/>
          </p:nvPr>
        </p:nvSpPr>
        <p:spPr>
          <a:xfrm>
            <a:off x="948776" y="359541"/>
            <a:ext cx="7707862" cy="488024"/>
          </a:xfrm>
          <a:prstGeom prst="rect">
            <a:avLst/>
          </a:prstGeom>
        </p:spPr>
        <p:txBody>
          <a:bodyPr/>
          <a:lstStyle>
            <a:lvl1pPr algn="l">
              <a:defRPr sz="2400">
                <a:solidFill>
                  <a:schemeClr val="tx2"/>
                </a:solidFill>
              </a:defRPr>
            </a:lvl1pPr>
          </a:lstStyle>
          <a:p>
            <a:r>
              <a:rPr lang="en-US"/>
              <a:t>Click to edit Master title style</a:t>
            </a:r>
            <a:endParaRPr lang="en-US" dirty="0"/>
          </a:p>
        </p:txBody>
      </p:sp>
      <p:sp>
        <p:nvSpPr>
          <p:cNvPr id="4" name="Content Placeholder 3"/>
          <p:cNvSpPr>
            <a:spLocks noGrp="1"/>
          </p:cNvSpPr>
          <p:nvPr>
            <p:ph sz="quarter" idx="10"/>
          </p:nvPr>
        </p:nvSpPr>
        <p:spPr>
          <a:xfrm>
            <a:off x="949327" y="908686"/>
            <a:ext cx="3787775" cy="182308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1"/>
          </p:nvPr>
        </p:nvSpPr>
        <p:spPr>
          <a:xfrm>
            <a:off x="955677" y="2840613"/>
            <a:ext cx="3781425" cy="18271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2"/>
          </p:nvPr>
        </p:nvSpPr>
        <p:spPr>
          <a:xfrm>
            <a:off x="4876800" y="908686"/>
            <a:ext cx="3779838" cy="182308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14"/>
          <p:cNvSpPr>
            <a:spLocks noGrp="1"/>
          </p:cNvSpPr>
          <p:nvPr>
            <p:ph sz="quarter" idx="13"/>
          </p:nvPr>
        </p:nvSpPr>
        <p:spPr>
          <a:xfrm>
            <a:off x="4876800" y="2840613"/>
            <a:ext cx="3779838" cy="18271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138673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Pictur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D5710E77-0784-1B48-9283-A92D70B07F11}"/>
              </a:ext>
            </a:extLst>
          </p:cNvPr>
          <p:cNvSpPr>
            <a:spLocks noGrp="1"/>
          </p:cNvSpPr>
          <p:nvPr>
            <p:ph type="pic" sz="quarter" idx="10"/>
          </p:nvPr>
        </p:nvSpPr>
        <p:spPr>
          <a:xfrm>
            <a:off x="576263" y="0"/>
            <a:ext cx="8567737" cy="5143500"/>
          </a:xfrm>
        </p:spPr>
        <p:txBody>
          <a:bodyPr>
            <a:normAutofit/>
          </a:bodyPr>
          <a:lstStyle>
            <a:lvl1pPr>
              <a:lnSpc>
                <a:spcPct val="140000"/>
              </a:lnSpc>
              <a:defRPr sz="1600" i="1"/>
            </a:lvl1pPr>
          </a:lstStyle>
          <a:p>
            <a:r>
              <a:rPr lang="en-US"/>
              <a:t>Click icon to add picture</a:t>
            </a:r>
            <a:endParaRPr lang="en-IT"/>
          </a:p>
        </p:txBody>
      </p:sp>
      <p:pic>
        <p:nvPicPr>
          <p:cNvPr id="10" name="Google Shape;19;p28" descr="GEM-PT-2014-02-09.png">
            <a:extLst>
              <a:ext uri="{FF2B5EF4-FFF2-40B4-BE49-F238E27FC236}">
                <a16:creationId xmlns:a16="http://schemas.microsoft.com/office/drawing/2014/main" id="{1A545F52-259D-FC4D-B4D5-6860AD546FE6}"/>
              </a:ext>
            </a:extLst>
          </p:cNvPr>
          <p:cNvPicPr preferRelativeResize="0">
            <a:picLocks noChangeAspect="1"/>
          </p:cNvPicPr>
          <p:nvPr userDrawn="1"/>
        </p:nvPicPr>
        <p:blipFill rotWithShape="1">
          <a:blip r:embed="rId2">
            <a:alphaModFix/>
          </a:blip>
          <a:srcRect/>
          <a:stretch/>
        </p:blipFill>
        <p:spPr>
          <a:xfrm>
            <a:off x="0" y="-4500"/>
            <a:ext cx="575576" cy="5148000"/>
          </a:xfrm>
          <a:prstGeom prst="rect">
            <a:avLst/>
          </a:prstGeom>
          <a:noFill/>
          <a:ln>
            <a:noFill/>
          </a:ln>
        </p:spPr>
      </p:pic>
      <p:sp>
        <p:nvSpPr>
          <p:cNvPr id="6" name="Text Placeholder 2">
            <a:extLst>
              <a:ext uri="{FF2B5EF4-FFF2-40B4-BE49-F238E27FC236}">
                <a16:creationId xmlns:a16="http://schemas.microsoft.com/office/drawing/2014/main" id="{70386777-B6A4-074C-BAA6-1C7A56E7D38E}"/>
              </a:ext>
            </a:extLst>
          </p:cNvPr>
          <p:cNvSpPr>
            <a:spLocks noGrp="1"/>
          </p:cNvSpPr>
          <p:nvPr>
            <p:ph type="body" sz="quarter" idx="11" hasCustomPrompt="1"/>
          </p:nvPr>
        </p:nvSpPr>
        <p:spPr>
          <a:xfrm>
            <a:off x="575576" y="4887900"/>
            <a:ext cx="8568424" cy="255600"/>
          </a:xfrm>
          <a:solidFill>
            <a:srgbClr val="F2F2F2">
              <a:alpha val="65882"/>
            </a:srgbClr>
          </a:solidFill>
        </p:spPr>
        <p:txBody>
          <a:bodyPr wrap="square" rtlCol="0">
            <a:spAutoFit/>
          </a:bodyPr>
          <a:lstStyle>
            <a:lvl1pPr algn="ctr">
              <a:defRPr lang="en-IT" sz="1000" b="1" dirty="0">
                <a:ea typeface="ＭＳ Ｐゴシック" panose="020B0600070205080204" pitchFamily="34" charset="-128"/>
                <a:cs typeface="+mn-cs"/>
              </a:defRPr>
            </a:lvl1pPr>
          </a:lstStyle>
          <a:p>
            <a:pPr lvl="0" algn="ctr">
              <a:spcBef>
                <a:spcPct val="0"/>
              </a:spcBef>
            </a:pPr>
            <a:r>
              <a:rPr lang="en-IT" dirty="0"/>
              <a:t>Caption / Source</a:t>
            </a:r>
          </a:p>
        </p:txBody>
      </p:sp>
    </p:spTree>
    <p:extLst>
      <p:ext uri="{BB962C8B-B14F-4D97-AF65-F5344CB8AC3E}">
        <p14:creationId xmlns:p14="http://schemas.microsoft.com/office/powerpoint/2010/main" val="198816035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pic>
        <p:nvPicPr>
          <p:cNvPr id="10" name="Google Shape;19;p28" descr="GEM-PT-2014-02-09.png">
            <a:extLst>
              <a:ext uri="{FF2B5EF4-FFF2-40B4-BE49-F238E27FC236}">
                <a16:creationId xmlns:a16="http://schemas.microsoft.com/office/drawing/2014/main" id="{1A545F52-259D-FC4D-B4D5-6860AD546FE6}"/>
              </a:ext>
            </a:extLst>
          </p:cNvPr>
          <p:cNvPicPr preferRelativeResize="0">
            <a:picLocks noChangeAspect="1"/>
          </p:cNvPicPr>
          <p:nvPr userDrawn="1"/>
        </p:nvPicPr>
        <p:blipFill rotWithShape="1">
          <a:blip r:embed="rId2">
            <a:alphaModFix/>
          </a:blip>
          <a:srcRect/>
          <a:stretch/>
        </p:blipFill>
        <p:spPr>
          <a:xfrm>
            <a:off x="0" y="-4500"/>
            <a:ext cx="575576" cy="5148000"/>
          </a:xfrm>
          <a:prstGeom prst="rect">
            <a:avLst/>
          </a:prstGeom>
          <a:noFill/>
          <a:ln>
            <a:noFill/>
          </a:ln>
        </p:spPr>
      </p:pic>
    </p:spTree>
    <p:extLst>
      <p:ext uri="{BB962C8B-B14F-4D97-AF65-F5344CB8AC3E}">
        <p14:creationId xmlns:p14="http://schemas.microsoft.com/office/powerpoint/2010/main" val="195169377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5.png"/><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2">
            <a:extLst>
              <a:ext uri="{FF2B5EF4-FFF2-40B4-BE49-F238E27FC236}">
                <a16:creationId xmlns:a16="http://schemas.microsoft.com/office/drawing/2014/main" id="{85E0F9E4-1CD6-3B4B-8CB2-BBF844A9D27B}"/>
              </a:ext>
            </a:extLst>
          </p:cNvPr>
          <p:cNvSpPr>
            <a:spLocks noGrp="1"/>
          </p:cNvSpPr>
          <p:nvPr>
            <p:ph type="title"/>
          </p:nvPr>
        </p:nvSpPr>
        <p:spPr bwMode="auto">
          <a:xfrm>
            <a:off x="949325" y="358775"/>
            <a:ext cx="7707313"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b" anchorCtr="0" compatLnSpc="1">
            <a:prstTxWarp prst="textNoShape">
              <a:avLst/>
            </a:prstTxWarp>
          </a:bodyPr>
          <a:lstStyle/>
          <a:p>
            <a:pPr lvl="0"/>
            <a:r>
              <a:rPr lang="en-US" altLang="en-IT"/>
              <a:t>Click to edit Master title style</a:t>
            </a:r>
            <a:endParaRPr lang="en-US" altLang="en-IT" dirty="0"/>
          </a:p>
        </p:txBody>
      </p:sp>
      <p:sp>
        <p:nvSpPr>
          <p:cNvPr id="4" name="Text Placeholder 3">
            <a:extLst>
              <a:ext uri="{FF2B5EF4-FFF2-40B4-BE49-F238E27FC236}">
                <a16:creationId xmlns:a16="http://schemas.microsoft.com/office/drawing/2014/main" id="{F57C31D5-EDEB-1B4E-A749-7C252A098B66}"/>
              </a:ext>
            </a:extLst>
          </p:cNvPr>
          <p:cNvSpPr>
            <a:spLocks noGrp="1"/>
          </p:cNvSpPr>
          <p:nvPr>
            <p:ph type="body" idx="1"/>
          </p:nvPr>
        </p:nvSpPr>
        <p:spPr>
          <a:xfrm>
            <a:off x="949325" y="903288"/>
            <a:ext cx="7707313" cy="3763962"/>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Google Shape;19;p28" descr="GEM-PT-2014-02-09.png">
            <a:extLst>
              <a:ext uri="{FF2B5EF4-FFF2-40B4-BE49-F238E27FC236}">
                <a16:creationId xmlns:a16="http://schemas.microsoft.com/office/drawing/2014/main" id="{5B1E066E-22C7-B54C-8DF7-DE69D1166604}"/>
              </a:ext>
            </a:extLst>
          </p:cNvPr>
          <p:cNvPicPr preferRelativeResize="0">
            <a:picLocks noChangeAspect="1"/>
          </p:cNvPicPr>
          <p:nvPr userDrawn="1"/>
        </p:nvPicPr>
        <p:blipFill rotWithShape="1">
          <a:blip r:embed="rId11">
            <a:alphaModFix/>
          </a:blip>
          <a:srcRect/>
          <a:stretch/>
        </p:blipFill>
        <p:spPr>
          <a:xfrm>
            <a:off x="0" y="-4500"/>
            <a:ext cx="575576" cy="5148000"/>
          </a:xfrm>
          <a:prstGeom prst="rect">
            <a:avLst/>
          </a:prstGeom>
          <a:noFill/>
          <a:ln>
            <a:noFill/>
          </a:ln>
        </p:spPr>
      </p:pic>
      <p:sp>
        <p:nvSpPr>
          <p:cNvPr id="9" name="TextBox 8">
            <a:extLst>
              <a:ext uri="{FF2B5EF4-FFF2-40B4-BE49-F238E27FC236}">
                <a16:creationId xmlns:a16="http://schemas.microsoft.com/office/drawing/2014/main" id="{32BE6522-D046-AC4C-8354-F32AC5FC8AB6}"/>
              </a:ext>
            </a:extLst>
          </p:cNvPr>
          <p:cNvSpPr txBox="1"/>
          <p:nvPr userDrawn="1"/>
        </p:nvSpPr>
        <p:spPr>
          <a:xfrm>
            <a:off x="6555998" y="4855936"/>
            <a:ext cx="2213730" cy="253916"/>
          </a:xfrm>
          <a:prstGeom prst="rect">
            <a:avLst/>
          </a:prstGeom>
          <a:noFill/>
        </p:spPr>
        <p:txBody>
          <a:bodyPr wrap="square" rtlCol="0">
            <a:spAutoFit/>
          </a:bodyPr>
          <a:lstStyle/>
          <a:p>
            <a:r>
              <a:rPr lang="en-IT" sz="1050">
                <a:solidFill>
                  <a:schemeClr val="tx1"/>
                </a:solidFill>
                <a:latin typeface="Intro " panose="02000000000000000000" pitchFamily="2" charset="0"/>
              </a:rPr>
              <a:t>Global Earthquake Model</a:t>
            </a:r>
          </a:p>
        </p:txBody>
      </p:sp>
      <p:sp>
        <p:nvSpPr>
          <p:cNvPr id="11" name="Slide Number Placeholder 4">
            <a:extLst>
              <a:ext uri="{FF2B5EF4-FFF2-40B4-BE49-F238E27FC236}">
                <a16:creationId xmlns:a16="http://schemas.microsoft.com/office/drawing/2014/main" id="{DA9B3890-4485-CB43-8CFA-5E6C900D12FD}"/>
              </a:ext>
            </a:extLst>
          </p:cNvPr>
          <p:cNvSpPr txBox="1">
            <a:spLocks/>
          </p:cNvSpPr>
          <p:nvPr userDrawn="1"/>
        </p:nvSpPr>
        <p:spPr>
          <a:xfrm>
            <a:off x="8718928" y="358774"/>
            <a:ext cx="360000" cy="488949"/>
          </a:xfrm>
          <a:prstGeom prst="rect">
            <a:avLst/>
          </a:prstGeom>
        </p:spPr>
        <p:txBody>
          <a:bodyPr vert="horz" wrap="square" lIns="91440" tIns="45720" rIns="91440" bIns="45720" numCol="1" anchor="ctr" anchorCtr="0" compatLnSpc="1">
            <a:prstTxWarp prst="textNoShape">
              <a:avLst/>
            </a:prstTxWarp>
          </a:bodyPr>
          <a:lstStyle>
            <a:defPPr>
              <a:defRPr lang="en-US"/>
            </a:defPPr>
            <a:lvl1pPr algn="r" defTabSz="457200" rtl="0" fontAlgn="base">
              <a:spcBef>
                <a:spcPct val="0"/>
              </a:spcBef>
              <a:spcAft>
                <a:spcPct val="0"/>
              </a:spcAft>
              <a:defRPr sz="1000" b="0" i="0" kern="1200">
                <a:solidFill>
                  <a:srgbClr val="898989"/>
                </a:solidFill>
                <a:latin typeface="Titillium" pitchFamily="2" charset="77"/>
                <a:ea typeface="ＭＳ Ｐゴシック" panose="020B0600070205080204" pitchFamily="34" charset="-128"/>
                <a:cs typeface="+mn-cs"/>
              </a:defRPr>
            </a:lvl1pPr>
            <a:lvl2pPr marL="4572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2pPr>
            <a:lvl3pPr marL="9144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3pPr>
            <a:lvl4pPr marL="13716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4pPr>
            <a:lvl5pPr marL="18288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9pPr>
          </a:lstStyle>
          <a:p>
            <a:pPr algn="ctr"/>
            <a:fld id="{CDC2F31D-C71A-7F46-B10A-91C37CB64A9E}" type="slidenum">
              <a:rPr lang="en-US" altLang="en-IT" sz="1050" smtClean="0">
                <a:solidFill>
                  <a:srgbClr val="898989">
                    <a:alpha val="50000"/>
                  </a:srgbClr>
                </a:solidFill>
              </a:rPr>
              <a:pPr algn="ctr"/>
              <a:t>‹#›</a:t>
            </a:fld>
            <a:endParaRPr lang="en-US" altLang="en-IT" sz="1050">
              <a:solidFill>
                <a:srgbClr val="898989">
                  <a:alpha val="50000"/>
                </a:srgbClr>
              </a:solidFill>
            </a:endParaRPr>
          </a:p>
        </p:txBody>
      </p:sp>
    </p:spTree>
  </p:cSld>
  <p:clrMap bg1="lt1" tx1="dk1" bg2="lt2" tx2="dk2" accent1="accent1" accent2="accent2" accent3="accent3" accent4="accent4" accent5="accent5" accent6="accent6" hlink="hlink" folHlink="folHlink"/>
  <p:sldLayoutIdLst>
    <p:sldLayoutId id="2147484084" r:id="rId1"/>
    <p:sldLayoutId id="2147484085" r:id="rId2"/>
    <p:sldLayoutId id="2147484086" r:id="rId3"/>
    <p:sldLayoutId id="2147484088" r:id="rId4"/>
    <p:sldLayoutId id="2147484089" r:id="rId5"/>
    <p:sldLayoutId id="2147484090" r:id="rId6"/>
    <p:sldLayoutId id="2147484091" r:id="rId7"/>
    <p:sldLayoutId id="2147484099" r:id="rId8"/>
    <p:sldLayoutId id="2147484101" r:id="rId9"/>
  </p:sldLayoutIdLst>
  <mc:AlternateContent xmlns:mc="http://schemas.openxmlformats.org/markup-compatibility/2006">
    <mc:Choice xmlns:p14="http://schemas.microsoft.com/office/powerpoint/2010/main" Requires="p14">
      <p:transition p14:dur="10"/>
    </mc:Choice>
    <mc:Fallback>
      <p:transition/>
    </mc:Fallback>
  </mc:AlternateContent>
  <p:hf hdr="0" ftr="0" dt="0"/>
  <p:txStyles>
    <p:titleStyle>
      <a:lvl1pPr algn="l" defTabSz="457200" rtl="0" eaLnBrk="1" fontAlgn="base" hangingPunct="1">
        <a:lnSpc>
          <a:spcPct val="85000"/>
        </a:lnSpc>
        <a:spcBef>
          <a:spcPct val="0"/>
        </a:spcBef>
        <a:spcAft>
          <a:spcPct val="0"/>
        </a:spcAft>
        <a:defRPr sz="2400" kern="1200">
          <a:solidFill>
            <a:schemeClr val="tx2"/>
          </a:solidFill>
          <a:latin typeface="Titillium" pitchFamily="2" charset="77"/>
          <a:ea typeface="ＭＳ Ｐゴシック" charset="0"/>
          <a:cs typeface="Titillium" pitchFamily="2" charset="77"/>
        </a:defRPr>
      </a:lvl1pPr>
      <a:lvl2pPr algn="l" defTabSz="457200" rtl="0" eaLnBrk="1" fontAlgn="base" hangingPunct="1">
        <a:lnSpc>
          <a:spcPct val="85000"/>
        </a:lnSpc>
        <a:spcBef>
          <a:spcPct val="0"/>
        </a:spcBef>
        <a:spcAft>
          <a:spcPct val="0"/>
        </a:spcAft>
        <a:defRPr sz="2400">
          <a:solidFill>
            <a:schemeClr val="bg2"/>
          </a:solidFill>
          <a:latin typeface="Arial" charset="0"/>
          <a:ea typeface="ＭＳ Ｐゴシック" charset="0"/>
          <a:cs typeface="ＭＳ Ｐゴシック" charset="0"/>
        </a:defRPr>
      </a:lvl2pPr>
      <a:lvl3pPr algn="l" defTabSz="457200" rtl="0" eaLnBrk="1" fontAlgn="base" hangingPunct="1">
        <a:lnSpc>
          <a:spcPct val="85000"/>
        </a:lnSpc>
        <a:spcBef>
          <a:spcPct val="0"/>
        </a:spcBef>
        <a:spcAft>
          <a:spcPct val="0"/>
        </a:spcAft>
        <a:defRPr sz="2400">
          <a:solidFill>
            <a:schemeClr val="bg2"/>
          </a:solidFill>
          <a:latin typeface="Arial" charset="0"/>
          <a:ea typeface="ＭＳ Ｐゴシック" charset="0"/>
          <a:cs typeface="ＭＳ Ｐゴシック" charset="0"/>
        </a:defRPr>
      </a:lvl3pPr>
      <a:lvl4pPr algn="l" defTabSz="457200" rtl="0" eaLnBrk="1" fontAlgn="base" hangingPunct="1">
        <a:lnSpc>
          <a:spcPct val="85000"/>
        </a:lnSpc>
        <a:spcBef>
          <a:spcPct val="0"/>
        </a:spcBef>
        <a:spcAft>
          <a:spcPct val="0"/>
        </a:spcAft>
        <a:defRPr sz="2400">
          <a:solidFill>
            <a:schemeClr val="bg2"/>
          </a:solidFill>
          <a:latin typeface="Arial" charset="0"/>
          <a:ea typeface="ＭＳ Ｐゴシック" charset="0"/>
          <a:cs typeface="ＭＳ Ｐゴシック" charset="0"/>
        </a:defRPr>
      </a:lvl4pPr>
      <a:lvl5pPr algn="l" defTabSz="457200" rtl="0" eaLnBrk="1" fontAlgn="base" hangingPunct="1">
        <a:lnSpc>
          <a:spcPct val="85000"/>
        </a:lnSpc>
        <a:spcBef>
          <a:spcPct val="0"/>
        </a:spcBef>
        <a:spcAft>
          <a:spcPct val="0"/>
        </a:spcAft>
        <a:defRPr sz="2400">
          <a:solidFill>
            <a:schemeClr val="bg2"/>
          </a:solidFill>
          <a:latin typeface="Arial" charset="0"/>
          <a:ea typeface="ＭＳ Ｐゴシック" charset="0"/>
          <a:cs typeface="ＭＳ Ｐゴシック" charset="0"/>
        </a:defRPr>
      </a:lvl5pPr>
      <a:lvl6pPr marL="457200" algn="l" defTabSz="457200" rtl="0" eaLnBrk="1" fontAlgn="base" hangingPunct="1">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6pPr>
      <a:lvl7pPr marL="914400" algn="l" defTabSz="457200" rtl="0" eaLnBrk="1" fontAlgn="base" hangingPunct="1">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7pPr>
      <a:lvl8pPr marL="1371600" algn="l" defTabSz="457200" rtl="0" eaLnBrk="1" fontAlgn="base" hangingPunct="1">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8pPr>
      <a:lvl9pPr marL="1828800" algn="l" defTabSz="457200" rtl="0" eaLnBrk="1" fontAlgn="base" hangingPunct="1">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9pPr>
    </p:titleStyle>
    <p:bodyStyle>
      <a:lvl1pPr marL="342900" indent="-342900" algn="l" defTabSz="457200" rtl="0" eaLnBrk="1" fontAlgn="base" hangingPunct="1">
        <a:spcBef>
          <a:spcPct val="20000"/>
        </a:spcBef>
        <a:spcAft>
          <a:spcPct val="0"/>
        </a:spcAft>
        <a:buClr>
          <a:schemeClr val="bg2"/>
        </a:buClr>
        <a:buFont typeface="Wingdings" pitchFamily="2" charset="2"/>
        <a:defRPr kern="1200" spc="20">
          <a:solidFill>
            <a:schemeClr val="tx1"/>
          </a:solidFill>
          <a:latin typeface="Titillium" pitchFamily="2" charset="77"/>
          <a:ea typeface="ＭＳ Ｐゴシック" charset="0"/>
          <a:cs typeface="Titillium" pitchFamily="2" charset="77"/>
        </a:defRPr>
      </a:lvl1pPr>
      <a:lvl2pPr marL="288925" indent="-288925" algn="l" defTabSz="457200" rtl="0" eaLnBrk="1" fontAlgn="base" hangingPunct="1">
        <a:spcBef>
          <a:spcPct val="20000"/>
        </a:spcBef>
        <a:spcAft>
          <a:spcPct val="0"/>
        </a:spcAft>
        <a:buClr>
          <a:schemeClr val="bg2"/>
        </a:buClr>
        <a:buFont typeface="Wingdings" pitchFamily="2" charset="2"/>
        <a:buChar char="§"/>
        <a:defRPr sz="1600" kern="1200">
          <a:solidFill>
            <a:srgbClr val="595959"/>
          </a:solidFill>
          <a:latin typeface="Titillium" pitchFamily="2" charset="77"/>
          <a:ea typeface="ＭＳ Ｐゴシック" charset="0"/>
          <a:cs typeface="+mn-cs"/>
        </a:defRPr>
      </a:lvl2pPr>
      <a:lvl3pPr marL="569913" indent="-225425" algn="l" defTabSz="457200" rtl="0" eaLnBrk="1" fontAlgn="base" hangingPunct="1">
        <a:spcBef>
          <a:spcPct val="20000"/>
        </a:spcBef>
        <a:spcAft>
          <a:spcPct val="0"/>
        </a:spcAft>
        <a:buClr>
          <a:schemeClr val="bg2"/>
        </a:buClr>
        <a:buSzPct val="102000"/>
        <a:buFont typeface="Source Sans Pro" panose="020B0503030403020204" pitchFamily="34" charset="0"/>
        <a:buChar char="›"/>
        <a:defRPr sz="1600" kern="1200">
          <a:solidFill>
            <a:srgbClr val="595959"/>
          </a:solidFill>
          <a:latin typeface="Titillium" pitchFamily="2" charset="77"/>
          <a:ea typeface="ＭＳ Ｐゴシック" charset="0"/>
          <a:cs typeface="+mn-cs"/>
        </a:defRPr>
      </a:lvl3pPr>
      <a:lvl4pPr marL="914400" indent="-227013" algn="l" defTabSz="457200" rtl="0" eaLnBrk="1" fontAlgn="base" hangingPunct="1">
        <a:spcBef>
          <a:spcPct val="20000"/>
        </a:spcBef>
        <a:spcAft>
          <a:spcPct val="0"/>
        </a:spcAft>
        <a:buClr>
          <a:schemeClr val="bg2"/>
        </a:buClr>
        <a:buFont typeface="Arial" panose="020B0604020202020204" pitchFamily="34" charset="0"/>
        <a:buChar char="•"/>
        <a:defRPr sz="1600" kern="1200">
          <a:solidFill>
            <a:srgbClr val="595959"/>
          </a:solidFill>
          <a:latin typeface="Titillium" pitchFamily="2" charset="77"/>
          <a:ea typeface="ＭＳ Ｐゴシック" charset="0"/>
          <a:cs typeface="+mn-cs"/>
        </a:defRPr>
      </a:lvl4pPr>
      <a:lvl5pPr marL="1258888" indent="-227013" algn="l" defTabSz="457200" rtl="0" eaLnBrk="1" fontAlgn="base" hangingPunct="1">
        <a:spcBef>
          <a:spcPct val="20000"/>
        </a:spcBef>
        <a:spcAft>
          <a:spcPct val="0"/>
        </a:spcAft>
        <a:buClr>
          <a:schemeClr val="bg2"/>
        </a:buClr>
        <a:buFont typeface="Source Sans Pro" panose="020B0503030403020204" pitchFamily="34" charset="0"/>
        <a:buChar char="–"/>
        <a:defRPr sz="1600" kern="1200">
          <a:solidFill>
            <a:srgbClr val="595959"/>
          </a:solidFill>
          <a:latin typeface="Titillium" pitchFamily="2" charset="77"/>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Title Placeholder 2">
            <a:extLst>
              <a:ext uri="{FF2B5EF4-FFF2-40B4-BE49-F238E27FC236}">
                <a16:creationId xmlns:a16="http://schemas.microsoft.com/office/drawing/2014/main" id="{290013F5-F6C0-CA48-82B4-46D1B3DAA727}"/>
              </a:ext>
            </a:extLst>
          </p:cNvPr>
          <p:cNvSpPr>
            <a:spLocks noGrp="1"/>
          </p:cNvSpPr>
          <p:nvPr>
            <p:ph type="title"/>
          </p:nvPr>
        </p:nvSpPr>
        <p:spPr bwMode="auto">
          <a:xfrm>
            <a:off x="949325" y="358775"/>
            <a:ext cx="7707313" cy="488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b" anchorCtr="0" compatLnSpc="1">
            <a:prstTxWarp prst="textNoShape">
              <a:avLst/>
            </a:prstTxWarp>
          </a:bodyPr>
          <a:lstStyle/>
          <a:p>
            <a:pPr lvl="0"/>
            <a:r>
              <a:rPr lang="en-US" altLang="en-IT" dirty="0"/>
              <a:t>Click to edit Master title style</a:t>
            </a:r>
          </a:p>
        </p:txBody>
      </p:sp>
      <p:sp>
        <p:nvSpPr>
          <p:cNvPr id="4" name="Text Placeholder 3">
            <a:extLst>
              <a:ext uri="{FF2B5EF4-FFF2-40B4-BE49-F238E27FC236}">
                <a16:creationId xmlns:a16="http://schemas.microsoft.com/office/drawing/2014/main" id="{AA03A190-1EE5-404E-BB67-1BAF706DA0A6}"/>
              </a:ext>
            </a:extLst>
          </p:cNvPr>
          <p:cNvSpPr>
            <a:spLocks noGrp="1"/>
          </p:cNvSpPr>
          <p:nvPr>
            <p:ph type="body" idx="1"/>
          </p:nvPr>
        </p:nvSpPr>
        <p:spPr>
          <a:xfrm>
            <a:off x="949325" y="903288"/>
            <a:ext cx="7707313" cy="3763962"/>
          </a:xfrm>
          <a:prstGeom prst="rect">
            <a:avLst/>
          </a:prstGeom>
        </p:spPr>
        <p:txBody>
          <a:bodyPr vert="horz" lIns="0" tIns="45720" rIns="0" bIns="45720" rtlCol="0">
            <a:normAutofit/>
          </a:bodyPr>
          <a:lstStyle/>
          <a:p>
            <a:pPr lvl="0" eaLnBrk="1" hangingPunct="1">
              <a:buClr>
                <a:schemeClr val="bg2"/>
              </a:buClr>
              <a:buFont typeface="Wingdings" pitchFamily="2" charset="2"/>
            </a:pPr>
            <a:r>
              <a:rPr lang="en-GB" dirty="0"/>
              <a:t>Click to edit Master text styles</a:t>
            </a:r>
            <a:r>
              <a:rPr lang="en-US" dirty="0"/>
              <a:t> </a:t>
            </a:r>
          </a:p>
          <a:p>
            <a:pPr lvl="1" eaLnBrk="1" hangingPunct="1"/>
            <a:r>
              <a:rPr lang="en-US" dirty="0"/>
              <a:t>Second level</a:t>
            </a:r>
          </a:p>
          <a:p>
            <a:pPr lvl="2" eaLnBrk="1" hangingPunct="1"/>
            <a:r>
              <a:rPr lang="en-US" dirty="0"/>
              <a:t>Third level</a:t>
            </a:r>
          </a:p>
          <a:p>
            <a:pPr lvl="3" eaLnBrk="1" hangingPunct="1"/>
            <a:r>
              <a:rPr lang="en-US" dirty="0"/>
              <a:t>Fourth level</a:t>
            </a:r>
          </a:p>
          <a:p>
            <a:pPr lvl="4" eaLnBrk="1" hangingPunct="1"/>
            <a:r>
              <a:rPr lang="en-US" dirty="0"/>
              <a:t>Fifth level</a:t>
            </a:r>
          </a:p>
        </p:txBody>
      </p:sp>
      <p:sp>
        <p:nvSpPr>
          <p:cNvPr id="6" name="Slide Number Placeholder 4">
            <a:extLst>
              <a:ext uri="{FF2B5EF4-FFF2-40B4-BE49-F238E27FC236}">
                <a16:creationId xmlns:a16="http://schemas.microsoft.com/office/drawing/2014/main" id="{95E730A7-FEA7-1747-B23A-7CB323B03C96}"/>
              </a:ext>
            </a:extLst>
          </p:cNvPr>
          <p:cNvSpPr>
            <a:spLocks noGrp="1"/>
          </p:cNvSpPr>
          <p:nvPr>
            <p:ph type="sldNum" sz="quarter" idx="4"/>
          </p:nvPr>
        </p:nvSpPr>
        <p:spPr>
          <a:xfrm>
            <a:off x="109538" y="4811713"/>
            <a:ext cx="846137" cy="271462"/>
          </a:xfrm>
          <a:prstGeom prst="rect">
            <a:avLst/>
          </a:prstGeom>
        </p:spPr>
        <p:txBody>
          <a:bodyPr vert="horz" wrap="square" lIns="91440" tIns="45720" rIns="91440" bIns="45720" numCol="1" anchor="ctr" anchorCtr="0" compatLnSpc="1">
            <a:prstTxWarp prst="textNoShape">
              <a:avLst/>
            </a:prstTxWarp>
          </a:bodyPr>
          <a:lstStyle>
            <a:lvl1pPr>
              <a:defRPr sz="1000" b="0" i="0">
                <a:solidFill>
                  <a:srgbClr val="898989"/>
                </a:solidFill>
                <a:latin typeface="Titillium" pitchFamily="2" charset="77"/>
              </a:defRPr>
            </a:lvl1pPr>
          </a:lstStyle>
          <a:p>
            <a:fld id="{6F66C76B-F7CE-C047-AFC8-83596EDB4FB4}" type="slidenum">
              <a:rPr lang="en-US" altLang="en-IT" smtClean="0"/>
              <a:pPr/>
              <a:t>‹#›</a:t>
            </a:fld>
            <a:endParaRPr lang="en-US" altLang="en-IT"/>
          </a:p>
        </p:txBody>
      </p:sp>
      <p:pic>
        <p:nvPicPr>
          <p:cNvPr id="10" name="Picture 9" descr="GEM-PT-2014-02-10.png">
            <a:extLst>
              <a:ext uri="{FF2B5EF4-FFF2-40B4-BE49-F238E27FC236}">
                <a16:creationId xmlns:a16="http://schemas.microsoft.com/office/drawing/2014/main" id="{A964F45D-B7BD-F349-8218-B4A758D97C42}"/>
              </a:ext>
            </a:extLst>
          </p:cNvPr>
          <p:cNvPicPr>
            <a:picLocks noChangeAspect="1"/>
          </p:cNvPicPr>
          <p:nvPr userDrawn="1"/>
        </p:nvPicPr>
        <p:blipFill rotWithShape="1">
          <a:blip r:embed="rId11" cstate="screen">
            <a:clrChange>
              <a:clrFrom>
                <a:srgbClr val="FFFFFF"/>
              </a:clrFrom>
              <a:clrTo>
                <a:srgbClr val="FFFFFF">
                  <a:alpha val="0"/>
                </a:srgbClr>
              </a:clrTo>
            </a:clrChange>
            <a:extLst>
              <a:ext uri="{28A0092B-C50C-407E-A947-70E740481C1C}">
                <a14:useLocalDpi xmlns:a14="http://schemas.microsoft.com/office/drawing/2010/main"/>
              </a:ext>
            </a:extLst>
          </a:blip>
          <a:srcRect t="46249" b="7329"/>
          <a:stretch/>
        </p:blipFill>
        <p:spPr bwMode="auto">
          <a:xfrm>
            <a:off x="0" y="4721224"/>
            <a:ext cx="9144000" cy="42227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Slide Number Placeholder 4">
            <a:extLst>
              <a:ext uri="{FF2B5EF4-FFF2-40B4-BE49-F238E27FC236}">
                <a16:creationId xmlns:a16="http://schemas.microsoft.com/office/drawing/2014/main" id="{FD413655-3930-D646-A063-0DEA9B3D5356}"/>
              </a:ext>
            </a:extLst>
          </p:cNvPr>
          <p:cNvSpPr txBox="1">
            <a:spLocks/>
          </p:cNvSpPr>
          <p:nvPr userDrawn="1"/>
        </p:nvSpPr>
        <p:spPr>
          <a:xfrm>
            <a:off x="8718928" y="358774"/>
            <a:ext cx="360000" cy="488949"/>
          </a:xfrm>
          <a:prstGeom prst="rect">
            <a:avLst/>
          </a:prstGeom>
        </p:spPr>
        <p:txBody>
          <a:bodyPr vert="horz" wrap="square" lIns="91440" tIns="45720" rIns="91440" bIns="45720" numCol="1" anchor="ctr" anchorCtr="0" compatLnSpc="1">
            <a:prstTxWarp prst="textNoShape">
              <a:avLst/>
            </a:prstTxWarp>
          </a:bodyPr>
          <a:lstStyle>
            <a:defPPr>
              <a:defRPr lang="en-US"/>
            </a:defPPr>
            <a:lvl1pPr algn="r" defTabSz="457200" rtl="0" fontAlgn="base">
              <a:spcBef>
                <a:spcPct val="0"/>
              </a:spcBef>
              <a:spcAft>
                <a:spcPct val="0"/>
              </a:spcAft>
              <a:defRPr sz="1000" b="0" i="0" kern="1200">
                <a:solidFill>
                  <a:srgbClr val="898989"/>
                </a:solidFill>
                <a:latin typeface="Titillium" pitchFamily="2" charset="77"/>
                <a:ea typeface="ＭＳ Ｐゴシック" panose="020B0600070205080204" pitchFamily="34" charset="-128"/>
                <a:cs typeface="+mn-cs"/>
              </a:defRPr>
            </a:lvl1pPr>
            <a:lvl2pPr marL="4572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2pPr>
            <a:lvl3pPr marL="9144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3pPr>
            <a:lvl4pPr marL="13716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4pPr>
            <a:lvl5pPr marL="1828800" algn="l" defTabSz="457200" rtl="0" fontAlgn="base">
              <a:spcBef>
                <a:spcPct val="0"/>
              </a:spcBef>
              <a:spcAft>
                <a:spcPct val="0"/>
              </a:spcAft>
              <a:defRPr kern="1200">
                <a:solidFill>
                  <a:schemeClr val="tx1"/>
                </a:solidFill>
                <a:latin typeface="Source Sans Pro" panose="020B0503030403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Source Sans Pro" panose="020B0503030403020204" pitchFamily="34" charset="0"/>
                <a:ea typeface="ＭＳ Ｐゴシック" panose="020B0600070205080204" pitchFamily="34" charset="-128"/>
                <a:cs typeface="+mn-cs"/>
              </a:defRPr>
            </a:lvl9pPr>
          </a:lstStyle>
          <a:p>
            <a:pPr algn="ctr"/>
            <a:fld id="{CDC2F31D-C71A-7F46-B10A-91C37CB64A9E}" type="slidenum">
              <a:rPr lang="en-US" altLang="en-IT" sz="1050" smtClean="0">
                <a:solidFill>
                  <a:srgbClr val="898989">
                    <a:alpha val="50000"/>
                  </a:srgbClr>
                </a:solidFill>
              </a:rPr>
              <a:pPr algn="ctr"/>
              <a:t>‹#›</a:t>
            </a:fld>
            <a:endParaRPr lang="en-US" altLang="en-IT" sz="1050">
              <a:solidFill>
                <a:srgbClr val="898989">
                  <a:alpha val="50000"/>
                </a:srgbClr>
              </a:solidFill>
            </a:endParaRPr>
          </a:p>
        </p:txBody>
      </p:sp>
    </p:spTree>
  </p:cSld>
  <p:clrMap bg1="lt1" tx1="dk1" bg2="lt2" tx2="dk2" accent1="accent1" accent2="accent2" accent3="accent3" accent4="accent4" accent5="accent5" accent6="accent6" hlink="hlink" folHlink="folHlink"/>
  <p:sldLayoutIdLst>
    <p:sldLayoutId id="2147484092" r:id="rId1"/>
    <p:sldLayoutId id="2147484093" r:id="rId2"/>
    <p:sldLayoutId id="2147484094" r:id="rId3"/>
    <p:sldLayoutId id="2147484095" r:id="rId4"/>
    <p:sldLayoutId id="2147484096" r:id="rId5"/>
    <p:sldLayoutId id="2147484097" r:id="rId6"/>
    <p:sldLayoutId id="2147484098" r:id="rId7"/>
    <p:sldLayoutId id="2147484100" r:id="rId8"/>
    <p:sldLayoutId id="2147484102" r:id="rId9"/>
  </p:sldLayoutIdLst>
  <mc:AlternateContent xmlns:mc="http://schemas.openxmlformats.org/markup-compatibility/2006">
    <mc:Choice xmlns:p14="http://schemas.microsoft.com/office/powerpoint/2010/main" Requires="p14">
      <p:transition p14:dur="10"/>
    </mc:Choice>
    <mc:Fallback>
      <p:transition/>
    </mc:Fallback>
  </mc:AlternateContent>
  <p:hf hdr="0" ftr="0" dt="0"/>
  <p:txStyles>
    <p:titleStyle>
      <a:lvl1pPr algn="l" defTabSz="457200" rtl="0" eaLnBrk="0" fontAlgn="base" hangingPunct="0">
        <a:lnSpc>
          <a:spcPct val="85000"/>
        </a:lnSpc>
        <a:spcBef>
          <a:spcPct val="0"/>
        </a:spcBef>
        <a:spcAft>
          <a:spcPct val="0"/>
        </a:spcAft>
        <a:defRPr sz="2400" kern="1200">
          <a:solidFill>
            <a:schemeClr val="tx2"/>
          </a:solidFill>
          <a:latin typeface="Titillium" pitchFamily="2" charset="77"/>
          <a:ea typeface="ＭＳ Ｐゴシック" charset="0"/>
          <a:cs typeface="Titillium" pitchFamily="2" charset="77"/>
        </a:defRPr>
      </a:lvl1pPr>
      <a:lvl2pPr algn="l" defTabSz="457200" rtl="0" eaLnBrk="0" fontAlgn="base" hangingPunct="0">
        <a:lnSpc>
          <a:spcPct val="85000"/>
        </a:lnSpc>
        <a:spcBef>
          <a:spcPct val="0"/>
        </a:spcBef>
        <a:spcAft>
          <a:spcPct val="0"/>
        </a:spcAft>
        <a:defRPr sz="2400">
          <a:solidFill>
            <a:schemeClr val="bg2"/>
          </a:solidFill>
          <a:latin typeface="Arial" charset="0"/>
          <a:ea typeface="ＭＳ Ｐゴシック" charset="0"/>
          <a:cs typeface="ＭＳ Ｐゴシック" charset="0"/>
        </a:defRPr>
      </a:lvl2pPr>
      <a:lvl3pPr algn="l" defTabSz="457200" rtl="0" eaLnBrk="0" fontAlgn="base" hangingPunct="0">
        <a:lnSpc>
          <a:spcPct val="85000"/>
        </a:lnSpc>
        <a:spcBef>
          <a:spcPct val="0"/>
        </a:spcBef>
        <a:spcAft>
          <a:spcPct val="0"/>
        </a:spcAft>
        <a:defRPr sz="2400">
          <a:solidFill>
            <a:schemeClr val="bg2"/>
          </a:solidFill>
          <a:latin typeface="Arial" charset="0"/>
          <a:ea typeface="ＭＳ Ｐゴシック" charset="0"/>
          <a:cs typeface="ＭＳ Ｐゴシック" charset="0"/>
        </a:defRPr>
      </a:lvl3pPr>
      <a:lvl4pPr algn="l" defTabSz="457200" rtl="0" eaLnBrk="0" fontAlgn="base" hangingPunct="0">
        <a:lnSpc>
          <a:spcPct val="85000"/>
        </a:lnSpc>
        <a:spcBef>
          <a:spcPct val="0"/>
        </a:spcBef>
        <a:spcAft>
          <a:spcPct val="0"/>
        </a:spcAft>
        <a:defRPr sz="2400">
          <a:solidFill>
            <a:schemeClr val="bg2"/>
          </a:solidFill>
          <a:latin typeface="Arial" charset="0"/>
          <a:ea typeface="ＭＳ Ｐゴシック" charset="0"/>
          <a:cs typeface="ＭＳ Ｐゴシック" charset="0"/>
        </a:defRPr>
      </a:lvl4pPr>
      <a:lvl5pPr algn="l" defTabSz="457200" rtl="0" eaLnBrk="0" fontAlgn="base" hangingPunct="0">
        <a:lnSpc>
          <a:spcPct val="85000"/>
        </a:lnSpc>
        <a:spcBef>
          <a:spcPct val="0"/>
        </a:spcBef>
        <a:spcAft>
          <a:spcPct val="0"/>
        </a:spcAft>
        <a:defRPr sz="2400">
          <a:solidFill>
            <a:schemeClr val="bg2"/>
          </a:solidFill>
          <a:latin typeface="Arial" charset="0"/>
          <a:ea typeface="ＭＳ Ｐゴシック" charset="0"/>
          <a:cs typeface="ＭＳ Ｐゴシック" charset="0"/>
        </a:defRPr>
      </a:lvl5pPr>
      <a:lvl6pPr marL="457200" algn="l" defTabSz="457200" rtl="0" fontAlgn="base">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6pPr>
      <a:lvl7pPr marL="914400" algn="l" defTabSz="457200" rtl="0" fontAlgn="base">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7pPr>
      <a:lvl8pPr marL="1371600" algn="l" defTabSz="457200" rtl="0" fontAlgn="base">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8pPr>
      <a:lvl9pPr marL="1828800" algn="l" defTabSz="457200" rtl="0" fontAlgn="base">
        <a:lnSpc>
          <a:spcPct val="85000"/>
        </a:lnSpc>
        <a:spcBef>
          <a:spcPct val="0"/>
        </a:spcBef>
        <a:spcAft>
          <a:spcPct val="0"/>
        </a:spcAft>
        <a:defRPr sz="2400">
          <a:solidFill>
            <a:schemeClr val="bg2"/>
          </a:solidFill>
          <a:latin typeface="Source Sans Pro Semibold" charset="0"/>
          <a:ea typeface="ＭＳ Ｐゴシック" charset="0"/>
          <a:cs typeface="ＭＳ Ｐゴシック" charset="0"/>
        </a:defRPr>
      </a:lvl9pPr>
    </p:titleStyle>
    <p:bodyStyle>
      <a:lvl1pPr marL="342900" marR="0" indent="-342900" algn="l" defTabSz="457200" rtl="0" eaLnBrk="0" fontAlgn="base" latinLnBrk="0" hangingPunct="0">
        <a:lnSpc>
          <a:spcPct val="100000"/>
        </a:lnSpc>
        <a:spcBef>
          <a:spcPct val="20000"/>
        </a:spcBef>
        <a:spcAft>
          <a:spcPct val="0"/>
        </a:spcAft>
        <a:buClrTx/>
        <a:buSzTx/>
        <a:buFont typeface="Arial" panose="020B0604020202020204" pitchFamily="34" charset="0"/>
        <a:buNone/>
        <a:tabLst/>
        <a:defRPr lang="en-US" sz="1800" kern="1200" cap="none" spc="20" baseline="0" dirty="0" smtClean="0">
          <a:solidFill>
            <a:schemeClr val="tx1"/>
          </a:solidFill>
          <a:latin typeface="Titillium" pitchFamily="2" charset="77"/>
          <a:ea typeface="ＭＳ Ｐゴシック" charset="0"/>
          <a:cs typeface="Titillium" pitchFamily="2" charset="77"/>
        </a:defRPr>
      </a:lvl1pPr>
      <a:lvl2pPr marL="288925" indent="-288925" algn="l" defTabSz="457200" rtl="0" eaLnBrk="0" fontAlgn="base" hangingPunct="0">
        <a:spcBef>
          <a:spcPct val="20000"/>
        </a:spcBef>
        <a:spcAft>
          <a:spcPct val="0"/>
        </a:spcAft>
        <a:buClr>
          <a:schemeClr val="bg2"/>
        </a:buClr>
        <a:buFont typeface="Wingdings" pitchFamily="2" charset="2"/>
        <a:buChar char="§"/>
        <a:defRPr lang="en-US" sz="1600" kern="1200" dirty="0" smtClean="0">
          <a:solidFill>
            <a:srgbClr val="595959"/>
          </a:solidFill>
          <a:latin typeface="Titillium" pitchFamily="2" charset="77"/>
          <a:ea typeface="ＭＳ Ｐゴシック" charset="0"/>
          <a:cs typeface="+mn-cs"/>
        </a:defRPr>
      </a:lvl2pPr>
      <a:lvl3pPr marL="569913" indent="-225425" algn="l" defTabSz="457200" rtl="0" eaLnBrk="0" fontAlgn="base" hangingPunct="0">
        <a:spcBef>
          <a:spcPct val="20000"/>
        </a:spcBef>
        <a:spcAft>
          <a:spcPct val="0"/>
        </a:spcAft>
        <a:buClr>
          <a:schemeClr val="bg2"/>
        </a:buClr>
        <a:buSzPct val="102000"/>
        <a:buFont typeface="Source Sans Pro" panose="020B0503030403020204" pitchFamily="34" charset="0"/>
        <a:buChar char="›"/>
        <a:defRPr lang="en-US" sz="1600" kern="1200" dirty="0" smtClean="0">
          <a:solidFill>
            <a:srgbClr val="595959"/>
          </a:solidFill>
          <a:latin typeface="Titillium" pitchFamily="2" charset="77"/>
          <a:ea typeface="ＭＳ Ｐゴシック" charset="0"/>
          <a:cs typeface="+mn-cs"/>
        </a:defRPr>
      </a:lvl3pPr>
      <a:lvl4pPr marL="914400" indent="-227013" algn="l" defTabSz="457200" rtl="0" eaLnBrk="0" fontAlgn="base" hangingPunct="0">
        <a:spcBef>
          <a:spcPct val="20000"/>
        </a:spcBef>
        <a:spcAft>
          <a:spcPct val="0"/>
        </a:spcAft>
        <a:buClr>
          <a:schemeClr val="bg2"/>
        </a:buClr>
        <a:buFont typeface="Arial" panose="020B0604020202020204" pitchFamily="34" charset="0"/>
        <a:buChar char="•"/>
        <a:defRPr lang="en-US" sz="1600" kern="1200" dirty="0" smtClean="0">
          <a:solidFill>
            <a:srgbClr val="595959"/>
          </a:solidFill>
          <a:latin typeface="Titillium" pitchFamily="2" charset="77"/>
          <a:ea typeface="ＭＳ Ｐゴシック" charset="0"/>
          <a:cs typeface="+mn-cs"/>
        </a:defRPr>
      </a:lvl4pPr>
      <a:lvl5pPr marL="1258888" indent="-227013" algn="l" defTabSz="457200" rtl="0" eaLnBrk="0" fontAlgn="base" hangingPunct="0">
        <a:spcBef>
          <a:spcPct val="20000"/>
        </a:spcBef>
        <a:spcAft>
          <a:spcPct val="0"/>
        </a:spcAft>
        <a:buClr>
          <a:schemeClr val="bg2"/>
        </a:buClr>
        <a:buFont typeface="Source Sans Pro" panose="020B0503030403020204" pitchFamily="34" charset="0"/>
        <a:buChar char="–"/>
        <a:defRPr lang="en-US" sz="1600" kern="1200" dirty="0">
          <a:solidFill>
            <a:srgbClr val="595959"/>
          </a:solidFill>
          <a:latin typeface="Titillium" pitchFamily="2" charset="77"/>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reativecommons.org/licenses/by-nc-nd/4.0/" TargetMode="External"/><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14.png"/><Relationship Id="rId4" Type="http://schemas.openxmlformats.org/officeDocument/2006/relationships/hyperlink" Target="https://www.globalquakemodel.org/"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0.emf"/></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itle 1">
            <a:extLst>
              <a:ext uri="{FF2B5EF4-FFF2-40B4-BE49-F238E27FC236}">
                <a16:creationId xmlns:a16="http://schemas.microsoft.com/office/drawing/2014/main" id="{52D44D0C-36DB-5644-9D83-6E759C06E512}"/>
              </a:ext>
            </a:extLst>
          </p:cNvPr>
          <p:cNvSpPr>
            <a:spLocks noGrp="1"/>
          </p:cNvSpPr>
          <p:nvPr>
            <p:ph type="ctrTitle"/>
          </p:nvPr>
        </p:nvSpPr>
        <p:spPr/>
        <p:txBody>
          <a:bodyPr/>
          <a:lstStyle/>
          <a:p>
            <a:r>
              <a:rPr lang="en-US" dirty="0"/>
              <a:t>Fault-network inversions of geologic and geodetic data for regional seismic hazard analysis</a:t>
            </a:r>
          </a:p>
        </p:txBody>
      </p:sp>
      <p:sp>
        <p:nvSpPr>
          <p:cNvPr id="11266" name="Text Placeholder 2">
            <a:extLst>
              <a:ext uri="{FF2B5EF4-FFF2-40B4-BE49-F238E27FC236}">
                <a16:creationId xmlns:a16="http://schemas.microsoft.com/office/drawing/2014/main" id="{7D061D1C-8EF8-3649-9CD8-B0BE4C463423}"/>
              </a:ext>
            </a:extLst>
          </p:cNvPr>
          <p:cNvSpPr>
            <a:spLocks noGrp="1"/>
          </p:cNvSpPr>
          <p:nvPr>
            <p:ph type="body" sz="quarter" idx="18"/>
          </p:nvPr>
        </p:nvSpPr>
        <p:spPr/>
        <p:txBody>
          <a:bodyPr/>
          <a:lstStyle/>
          <a:p>
            <a:r>
              <a:rPr lang="en-US" dirty="0"/>
              <a:t>Richard Styron, Thomas </a:t>
            </a:r>
            <a:r>
              <a:rPr lang="en-US" dirty="0" err="1"/>
              <a:t>Chartier</a:t>
            </a:r>
            <a:r>
              <a:rPr lang="en-US" dirty="0"/>
              <a:t>, Marco Pagani</a:t>
            </a:r>
          </a:p>
        </p:txBody>
      </p:sp>
      <p:sp>
        <p:nvSpPr>
          <p:cNvPr id="16" name="Text Placeholder 15">
            <a:extLst>
              <a:ext uri="{FF2B5EF4-FFF2-40B4-BE49-F238E27FC236}">
                <a16:creationId xmlns:a16="http://schemas.microsoft.com/office/drawing/2014/main" id="{7F43E2CF-19A3-AB43-862B-BDED41A57CE2}"/>
              </a:ext>
            </a:extLst>
          </p:cNvPr>
          <p:cNvSpPr>
            <a:spLocks noGrp="1"/>
          </p:cNvSpPr>
          <p:nvPr>
            <p:ph type="body" sz="quarter" idx="19"/>
          </p:nvPr>
        </p:nvSpPr>
        <p:spPr>
          <a:noFill/>
        </p:spPr>
        <p:txBody>
          <a:bodyPr/>
          <a:lstStyle/>
          <a:p>
            <a:r>
              <a:rPr lang="en-US" altLang="en-IT" dirty="0"/>
              <a:t>Taiwan, 21 December 2021</a:t>
            </a:r>
          </a:p>
        </p:txBody>
      </p:sp>
      <p:sp>
        <p:nvSpPr>
          <p:cNvPr id="3" name="Subtitle 2">
            <a:extLst>
              <a:ext uri="{FF2B5EF4-FFF2-40B4-BE49-F238E27FC236}">
                <a16:creationId xmlns:a16="http://schemas.microsoft.com/office/drawing/2014/main" id="{D44DDA7B-5B6F-7649-B1E2-C9E971242C6D}"/>
              </a:ext>
            </a:extLst>
          </p:cNvPr>
          <p:cNvSpPr>
            <a:spLocks noGrp="1"/>
          </p:cNvSpPr>
          <p:nvPr>
            <p:ph type="subTitle" idx="1"/>
          </p:nvPr>
        </p:nvSpPr>
        <p:spPr/>
        <p:txBody>
          <a:bodyPr/>
          <a:lstStyle/>
          <a:p>
            <a:r>
              <a:rPr lang="en-US" dirty="0"/>
              <a:t>Application to China</a:t>
            </a: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17AF80-ED25-D747-B9A4-34AF8F41C2B4}"/>
              </a:ext>
            </a:extLst>
          </p:cNvPr>
          <p:cNvSpPr>
            <a:spLocks noGrp="1"/>
          </p:cNvSpPr>
          <p:nvPr>
            <p:ph type="title"/>
          </p:nvPr>
        </p:nvSpPr>
        <p:spPr/>
        <p:txBody>
          <a:bodyPr/>
          <a:lstStyle/>
          <a:p>
            <a:pPr algn="ctr"/>
            <a:r>
              <a:rPr lang="en-IT" dirty="0"/>
              <a:t>Thank you!</a:t>
            </a:r>
          </a:p>
        </p:txBody>
      </p:sp>
      <p:sp>
        <p:nvSpPr>
          <p:cNvPr id="7" name="TextBox 6">
            <a:extLst>
              <a:ext uri="{FF2B5EF4-FFF2-40B4-BE49-F238E27FC236}">
                <a16:creationId xmlns:a16="http://schemas.microsoft.com/office/drawing/2014/main" id="{211D4DBD-66D4-5A46-AB32-0AA3D0D52E56}"/>
              </a:ext>
            </a:extLst>
          </p:cNvPr>
          <p:cNvSpPr txBox="1"/>
          <p:nvPr/>
        </p:nvSpPr>
        <p:spPr>
          <a:xfrm>
            <a:off x="955677" y="3344288"/>
            <a:ext cx="7721682" cy="1077218"/>
          </a:xfrm>
          <a:prstGeom prst="rect">
            <a:avLst/>
          </a:prstGeom>
          <a:noFill/>
        </p:spPr>
        <p:txBody>
          <a:bodyPr wrap="square" rtlCol="0">
            <a:spAutoFit/>
          </a:bodyPr>
          <a:lstStyle/>
          <a:p>
            <a:pPr algn="ctr"/>
            <a:r>
              <a:rPr lang="en-US" sz="1600">
                <a:solidFill>
                  <a:srgbClr val="544742"/>
                </a:solidFill>
                <a:latin typeface="Titillium" pitchFamily="2" charset="77"/>
              </a:rPr>
              <a:t>Except where otherwise noted, this work is licensed under a </a:t>
            </a:r>
          </a:p>
          <a:p>
            <a:pPr algn="ctr"/>
            <a:r>
              <a:rPr lang="en-US" sz="1600">
                <a:solidFill>
                  <a:srgbClr val="544742"/>
                </a:solidFill>
                <a:latin typeface="Titillium" pitchFamily="2" charset="77"/>
              </a:rPr>
              <a:t>Creative Commons Attribution-NonCommercial-NoDerivatives 4.0 </a:t>
            </a:r>
            <a:br>
              <a:rPr lang="en-US" sz="1600">
                <a:solidFill>
                  <a:srgbClr val="544742"/>
                </a:solidFill>
                <a:latin typeface="Titillium" pitchFamily="2" charset="77"/>
              </a:rPr>
            </a:br>
            <a:r>
              <a:rPr lang="en-US" sz="1600">
                <a:solidFill>
                  <a:srgbClr val="544742"/>
                </a:solidFill>
                <a:latin typeface="Titillium" pitchFamily="2" charset="77"/>
              </a:rPr>
              <a:t>International License (CC BY-NC-ND 4.0) </a:t>
            </a:r>
          </a:p>
          <a:p>
            <a:pPr algn="ctr"/>
            <a:r>
              <a:rPr lang="en-US" sz="1600">
                <a:solidFill>
                  <a:srgbClr val="544742"/>
                </a:solidFill>
                <a:latin typeface="Titillium" pitchFamily="2" charset="77"/>
                <a:hlinkClick r:id="rId3"/>
              </a:rPr>
              <a:t>https://creativecommons.org/licenses/by-nc-nd/4.0/</a:t>
            </a:r>
            <a:endParaRPr lang="en-US" sz="1600">
              <a:solidFill>
                <a:srgbClr val="544742"/>
              </a:solidFill>
              <a:latin typeface="Titillium" pitchFamily="2" charset="77"/>
            </a:endParaRPr>
          </a:p>
        </p:txBody>
      </p:sp>
      <p:sp>
        <p:nvSpPr>
          <p:cNvPr id="8" name="TextBox 7">
            <a:extLst>
              <a:ext uri="{FF2B5EF4-FFF2-40B4-BE49-F238E27FC236}">
                <a16:creationId xmlns:a16="http://schemas.microsoft.com/office/drawing/2014/main" id="{C1A7D043-E93F-E542-A1D2-E2C405C0D7A4}"/>
              </a:ext>
            </a:extLst>
          </p:cNvPr>
          <p:cNvSpPr txBox="1"/>
          <p:nvPr/>
        </p:nvSpPr>
        <p:spPr>
          <a:xfrm>
            <a:off x="955677" y="908685"/>
            <a:ext cx="7707862" cy="1077218"/>
          </a:xfrm>
          <a:prstGeom prst="rect">
            <a:avLst/>
          </a:prstGeom>
          <a:noFill/>
        </p:spPr>
        <p:txBody>
          <a:bodyPr wrap="square" rtlCol="0">
            <a:spAutoFit/>
          </a:bodyPr>
          <a:lstStyle/>
          <a:p>
            <a:pPr algn="ctr"/>
            <a:endParaRPr lang="en-US" sz="1600">
              <a:solidFill>
                <a:srgbClr val="544742"/>
              </a:solidFill>
              <a:latin typeface="Titillium" pitchFamily="2" charset="77"/>
            </a:endParaRPr>
          </a:p>
          <a:p>
            <a:pPr algn="ctr"/>
            <a:r>
              <a:rPr lang="en-US" sz="1600">
                <a:solidFill>
                  <a:srgbClr val="544742"/>
                </a:solidFill>
                <a:latin typeface="Titillium" pitchFamily="2" charset="77"/>
              </a:rPr>
              <a:t>Please attribute to the GEM Foundation with a link to: </a:t>
            </a:r>
            <a:r>
              <a:rPr lang="en-US" sz="1600">
                <a:solidFill>
                  <a:srgbClr val="544742"/>
                </a:solidFill>
                <a:latin typeface="Titillium" pitchFamily="2" charset="77"/>
                <a:hlinkClick r:id="rId4"/>
              </a:rPr>
              <a:t>https://www.globalquakemodel.org</a:t>
            </a:r>
            <a:endParaRPr lang="en-US" sz="1600">
              <a:solidFill>
                <a:srgbClr val="544742"/>
              </a:solidFill>
              <a:latin typeface="Titillium" pitchFamily="2" charset="77"/>
            </a:endParaRPr>
          </a:p>
          <a:p>
            <a:pPr algn="ctr"/>
            <a:endParaRPr lang="en-US" sz="1600">
              <a:solidFill>
                <a:srgbClr val="544742"/>
              </a:solidFill>
              <a:latin typeface="Titillium" pitchFamily="2" charset="77"/>
            </a:endParaRPr>
          </a:p>
        </p:txBody>
      </p:sp>
      <p:pic>
        <p:nvPicPr>
          <p:cNvPr id="9" name="Picture 8">
            <a:extLst>
              <a:ext uri="{FF2B5EF4-FFF2-40B4-BE49-F238E27FC236}">
                <a16:creationId xmlns:a16="http://schemas.microsoft.com/office/drawing/2014/main" id="{D99348FF-2142-3E41-99D9-38FA801815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16518" y="2152646"/>
            <a:ext cx="1800000" cy="557143"/>
          </a:xfrm>
          <a:prstGeom prst="rect">
            <a:avLst/>
          </a:prstGeom>
        </p:spPr>
      </p:pic>
      <p:cxnSp>
        <p:nvCxnSpPr>
          <p:cNvPr id="10" name="Straight Connector 9">
            <a:extLst>
              <a:ext uri="{FF2B5EF4-FFF2-40B4-BE49-F238E27FC236}">
                <a16:creationId xmlns:a16="http://schemas.microsoft.com/office/drawing/2014/main" id="{368B5649-C478-EC4D-BDEB-BD97D29C3E19}"/>
              </a:ext>
            </a:extLst>
          </p:cNvPr>
          <p:cNvCxnSpPr>
            <a:cxnSpLocks/>
          </p:cNvCxnSpPr>
          <p:nvPr/>
        </p:nvCxnSpPr>
        <p:spPr>
          <a:xfrm>
            <a:off x="2492655" y="3232002"/>
            <a:ext cx="4617593" cy="0"/>
          </a:xfrm>
          <a:prstGeom prst="line">
            <a:avLst/>
          </a:prstGeom>
          <a:ln>
            <a:solidFill>
              <a:srgbClr val="544742"/>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2400299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23E7066-D161-C84F-AFB8-73D383834B31}"/>
              </a:ext>
            </a:extLst>
          </p:cNvPr>
          <p:cNvSpPr>
            <a:spLocks noGrp="1"/>
          </p:cNvSpPr>
          <p:nvPr>
            <p:ph type="title"/>
          </p:nvPr>
        </p:nvSpPr>
        <p:spPr/>
        <p:txBody>
          <a:bodyPr/>
          <a:lstStyle/>
          <a:p>
            <a:r>
              <a:rPr lang="en-US" dirty="0"/>
              <a:t>Block models for fault network analysis</a:t>
            </a:r>
          </a:p>
        </p:txBody>
      </p:sp>
      <p:sp>
        <p:nvSpPr>
          <p:cNvPr id="6" name="Content Placeholder 5">
            <a:extLst>
              <a:ext uri="{FF2B5EF4-FFF2-40B4-BE49-F238E27FC236}">
                <a16:creationId xmlns:a16="http://schemas.microsoft.com/office/drawing/2014/main" id="{85D8001D-8FB1-674B-B376-787D8B4CCBE9}"/>
              </a:ext>
            </a:extLst>
          </p:cNvPr>
          <p:cNvSpPr>
            <a:spLocks noGrp="1"/>
          </p:cNvSpPr>
          <p:nvPr>
            <p:ph sz="quarter" idx="10"/>
          </p:nvPr>
        </p:nvSpPr>
        <p:spPr/>
        <p:txBody>
          <a:bodyPr>
            <a:normAutofit/>
          </a:bodyPr>
          <a:lstStyle/>
          <a:p>
            <a:r>
              <a:rPr lang="en-US" sz="2000" dirty="0"/>
              <a:t>The problem:</a:t>
            </a:r>
          </a:p>
          <a:p>
            <a:pPr>
              <a:buFont typeface="Arial" panose="020B0604020202020204" pitchFamily="34" charset="0"/>
              <a:buChar char="•"/>
            </a:pPr>
            <a:r>
              <a:rPr lang="en-US" sz="2000" dirty="0"/>
              <a:t>Most faults in a region are poorly characterized</a:t>
            </a:r>
          </a:p>
          <a:p>
            <a:pPr lvl="2">
              <a:buFont typeface="Arial" panose="020B0604020202020204" pitchFamily="34" charset="0"/>
              <a:buChar char="•"/>
            </a:pPr>
            <a:r>
              <a:rPr lang="en-US" sz="2000" dirty="0"/>
              <a:t>Some mapping exists</a:t>
            </a:r>
          </a:p>
          <a:p>
            <a:pPr lvl="2">
              <a:buFont typeface="Arial" panose="020B0604020202020204" pitchFamily="34" charset="0"/>
              <a:buChar char="•"/>
            </a:pPr>
            <a:r>
              <a:rPr lang="en-US" sz="2000" dirty="0"/>
              <a:t>Slip rates only on major structures (~10-20% of faults in a region)</a:t>
            </a:r>
          </a:p>
          <a:p>
            <a:pPr>
              <a:buFont typeface="Arial" panose="020B0604020202020204" pitchFamily="34" charset="0"/>
              <a:buChar char="•"/>
            </a:pPr>
            <a:r>
              <a:rPr lang="en-US" sz="2000" dirty="0"/>
              <a:t>Geologic slip rates only apply to single structures</a:t>
            </a:r>
          </a:p>
          <a:p>
            <a:pPr>
              <a:buFont typeface="Arial" panose="020B0604020202020204" pitchFamily="34" charset="0"/>
              <a:buChar char="•"/>
            </a:pPr>
            <a:r>
              <a:rPr lang="en-US" sz="2000" dirty="0"/>
              <a:t>No way to use strain budget, patterns from geodesy</a:t>
            </a:r>
          </a:p>
        </p:txBody>
      </p:sp>
      <p:sp>
        <p:nvSpPr>
          <p:cNvPr id="7" name="Content Placeholder 6">
            <a:extLst>
              <a:ext uri="{FF2B5EF4-FFF2-40B4-BE49-F238E27FC236}">
                <a16:creationId xmlns:a16="http://schemas.microsoft.com/office/drawing/2014/main" id="{BCFF068E-737A-3747-8E59-AB9E5927953A}"/>
              </a:ext>
            </a:extLst>
          </p:cNvPr>
          <p:cNvSpPr>
            <a:spLocks noGrp="1"/>
          </p:cNvSpPr>
          <p:nvPr>
            <p:ph sz="quarter" idx="11"/>
          </p:nvPr>
        </p:nvSpPr>
        <p:spPr/>
        <p:txBody>
          <a:bodyPr/>
          <a:lstStyle/>
          <a:p>
            <a:r>
              <a:rPr lang="en-US" sz="2000" dirty="0"/>
              <a:t>The solution: Geologic-geodetic block models</a:t>
            </a:r>
          </a:p>
          <a:p>
            <a:pPr>
              <a:buFont typeface="Arial" panose="020B0604020202020204" pitchFamily="34" charset="0"/>
              <a:buChar char="•"/>
            </a:pPr>
            <a:r>
              <a:rPr lang="en-US" sz="2000" dirty="0"/>
              <a:t>Efficiently estimate the slip rates for all faults in a region</a:t>
            </a:r>
          </a:p>
          <a:p>
            <a:pPr>
              <a:buFont typeface="Arial" panose="020B0604020202020204" pitchFamily="34" charset="0"/>
              <a:buChar char="•"/>
            </a:pPr>
            <a:r>
              <a:rPr lang="en-US" sz="2000" dirty="0"/>
              <a:t>Geologic mapping and slip rates integrated with GNSS and </a:t>
            </a:r>
            <a:r>
              <a:rPr lang="en-US" sz="2000" dirty="0" err="1"/>
              <a:t>InSAR</a:t>
            </a:r>
            <a:r>
              <a:rPr lang="en-US" sz="2000" dirty="0"/>
              <a:t> data</a:t>
            </a:r>
          </a:p>
          <a:p>
            <a:pPr>
              <a:buFont typeface="Arial" panose="020B0604020202020204" pitchFamily="34" charset="0"/>
              <a:buChar char="•"/>
            </a:pPr>
            <a:r>
              <a:rPr lang="en-US" sz="2000" dirty="0"/>
              <a:t>Block models adhere to strain budget, fault network constraints (i.e. kinematic consistency)</a:t>
            </a:r>
          </a:p>
          <a:p>
            <a:endParaRPr lang="en-US" dirty="0"/>
          </a:p>
        </p:txBody>
      </p:sp>
    </p:spTree>
    <p:extLst>
      <p:ext uri="{BB962C8B-B14F-4D97-AF65-F5344CB8AC3E}">
        <p14:creationId xmlns:p14="http://schemas.microsoft.com/office/powerpoint/2010/main" val="2381587404"/>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76EB686-47B4-2E4A-987B-5560D28062F0}"/>
              </a:ext>
            </a:extLst>
          </p:cNvPr>
          <p:cNvPicPr>
            <a:picLocks noChangeAspect="1"/>
          </p:cNvPicPr>
          <p:nvPr/>
        </p:nvPicPr>
        <p:blipFill>
          <a:blip r:embed="rId3"/>
          <a:stretch>
            <a:fillRect/>
          </a:stretch>
        </p:blipFill>
        <p:spPr>
          <a:xfrm>
            <a:off x="3037510" y="0"/>
            <a:ext cx="6106490" cy="5143500"/>
          </a:xfrm>
          <a:prstGeom prst="rect">
            <a:avLst/>
          </a:prstGeom>
        </p:spPr>
      </p:pic>
      <p:sp>
        <p:nvSpPr>
          <p:cNvPr id="2" name="Title 1">
            <a:extLst>
              <a:ext uri="{FF2B5EF4-FFF2-40B4-BE49-F238E27FC236}">
                <a16:creationId xmlns:a16="http://schemas.microsoft.com/office/drawing/2014/main" id="{58B6FB4B-A5B0-7440-9CB1-CD561D3A7B1B}"/>
              </a:ext>
            </a:extLst>
          </p:cNvPr>
          <p:cNvSpPr>
            <a:spLocks noGrp="1"/>
          </p:cNvSpPr>
          <p:nvPr>
            <p:ph type="title"/>
          </p:nvPr>
        </p:nvSpPr>
        <p:spPr>
          <a:xfrm>
            <a:off x="948776" y="359541"/>
            <a:ext cx="2409721" cy="488024"/>
          </a:xfrm>
          <a:solidFill>
            <a:schemeClr val="bg1"/>
          </a:solidFill>
        </p:spPr>
        <p:txBody>
          <a:bodyPr/>
          <a:lstStyle/>
          <a:p>
            <a:r>
              <a:rPr lang="en-US" dirty="0"/>
              <a:t>China block model</a:t>
            </a:r>
          </a:p>
        </p:txBody>
      </p:sp>
      <p:sp>
        <p:nvSpPr>
          <p:cNvPr id="3" name="Content Placeholder 2">
            <a:extLst>
              <a:ext uri="{FF2B5EF4-FFF2-40B4-BE49-F238E27FC236}">
                <a16:creationId xmlns:a16="http://schemas.microsoft.com/office/drawing/2014/main" id="{C1451AD0-0A6D-3C45-80F9-8BE74161F66A}"/>
              </a:ext>
            </a:extLst>
          </p:cNvPr>
          <p:cNvSpPr>
            <a:spLocks noGrp="1"/>
          </p:cNvSpPr>
          <p:nvPr>
            <p:ph sz="quarter" idx="10"/>
          </p:nvPr>
        </p:nvSpPr>
        <p:spPr>
          <a:xfrm>
            <a:off x="949328" y="908685"/>
            <a:ext cx="2088182" cy="3759042"/>
          </a:xfrm>
        </p:spPr>
        <p:txBody>
          <a:bodyPr>
            <a:normAutofit/>
          </a:bodyPr>
          <a:lstStyle/>
          <a:p>
            <a:r>
              <a:rPr lang="en-US" sz="2000" dirty="0"/>
              <a:t>Large, data-rich:</a:t>
            </a:r>
          </a:p>
          <a:p>
            <a:r>
              <a:rPr lang="en-US" sz="2000" dirty="0"/>
              <a:t>~300 blocks</a:t>
            </a:r>
          </a:p>
          <a:p>
            <a:r>
              <a:rPr lang="en-US" sz="2000" dirty="0"/>
              <a:t>~1000 faults</a:t>
            </a:r>
          </a:p>
          <a:p>
            <a:r>
              <a:rPr lang="en-US" sz="2000" dirty="0"/>
              <a:t>~150 geologic slip rates</a:t>
            </a:r>
          </a:p>
          <a:p>
            <a:r>
              <a:rPr lang="en-US" sz="2000" dirty="0"/>
              <a:t>~3000 GNSS velocities</a:t>
            </a:r>
          </a:p>
        </p:txBody>
      </p:sp>
    </p:spTree>
    <p:extLst>
      <p:ext uri="{BB962C8B-B14F-4D97-AF65-F5344CB8AC3E}">
        <p14:creationId xmlns:p14="http://schemas.microsoft.com/office/powerpoint/2010/main" val="760426096"/>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8F408-5396-BB4E-851E-BC0E702F24A8}"/>
              </a:ext>
            </a:extLst>
          </p:cNvPr>
          <p:cNvSpPr>
            <a:spLocks noGrp="1"/>
          </p:cNvSpPr>
          <p:nvPr>
            <p:ph type="title"/>
          </p:nvPr>
        </p:nvSpPr>
        <p:spPr/>
        <p:txBody>
          <a:bodyPr/>
          <a:lstStyle/>
          <a:p>
            <a:r>
              <a:rPr lang="en-US" dirty="0"/>
              <a:t>High resolution</a:t>
            </a:r>
          </a:p>
        </p:txBody>
      </p:sp>
      <p:sp>
        <p:nvSpPr>
          <p:cNvPr id="3" name="Content Placeholder 2">
            <a:extLst>
              <a:ext uri="{FF2B5EF4-FFF2-40B4-BE49-F238E27FC236}">
                <a16:creationId xmlns:a16="http://schemas.microsoft.com/office/drawing/2014/main" id="{82ADC028-071E-1E49-A5A5-8420F48CE68D}"/>
              </a:ext>
            </a:extLst>
          </p:cNvPr>
          <p:cNvSpPr>
            <a:spLocks noGrp="1"/>
          </p:cNvSpPr>
          <p:nvPr>
            <p:ph sz="quarter" idx="10"/>
          </p:nvPr>
        </p:nvSpPr>
        <p:spPr>
          <a:xfrm>
            <a:off x="949328" y="857480"/>
            <a:ext cx="2240100" cy="4402150"/>
          </a:xfrm>
        </p:spPr>
        <p:txBody>
          <a:bodyPr>
            <a:normAutofit/>
          </a:bodyPr>
          <a:lstStyle/>
          <a:p>
            <a:r>
              <a:rPr lang="en-US" dirty="0"/>
              <a:t>Faults are mapped at ~1:100,000 (same or higher resolution than most hazard source faults)</a:t>
            </a:r>
          </a:p>
          <a:p>
            <a:r>
              <a:rPr lang="en-US" dirty="0"/>
              <a:t>Some simplifications of branches, splays</a:t>
            </a:r>
          </a:p>
          <a:p>
            <a:r>
              <a:rPr lang="en-US" dirty="0"/>
              <a:t>Goal is to include all faults of </a:t>
            </a:r>
            <a:r>
              <a:rPr lang="en-US" dirty="0" err="1"/>
              <a:t>seismogenic</a:t>
            </a:r>
            <a:r>
              <a:rPr lang="en-US" dirty="0"/>
              <a:t> concern</a:t>
            </a:r>
          </a:p>
          <a:p>
            <a:r>
              <a:rPr lang="en-US" dirty="0"/>
              <a:t>Fault geometry in blocks same as in hazard models</a:t>
            </a:r>
          </a:p>
        </p:txBody>
      </p:sp>
      <p:pic>
        <p:nvPicPr>
          <p:cNvPr id="6" name="Picture 5">
            <a:extLst>
              <a:ext uri="{FF2B5EF4-FFF2-40B4-BE49-F238E27FC236}">
                <a16:creationId xmlns:a16="http://schemas.microsoft.com/office/drawing/2014/main" id="{DB2FE658-7013-6644-81F2-7365CD9C1803}"/>
              </a:ext>
            </a:extLst>
          </p:cNvPr>
          <p:cNvPicPr>
            <a:picLocks noChangeAspect="1"/>
          </p:cNvPicPr>
          <p:nvPr/>
        </p:nvPicPr>
        <p:blipFill>
          <a:blip r:embed="rId3"/>
          <a:stretch>
            <a:fillRect/>
          </a:stretch>
        </p:blipFill>
        <p:spPr>
          <a:xfrm>
            <a:off x="3452774" y="-1"/>
            <a:ext cx="5691226" cy="5122103"/>
          </a:xfrm>
          <a:prstGeom prst="rect">
            <a:avLst/>
          </a:prstGeom>
        </p:spPr>
      </p:pic>
    </p:spTree>
    <p:extLst>
      <p:ext uri="{BB962C8B-B14F-4D97-AF65-F5344CB8AC3E}">
        <p14:creationId xmlns:p14="http://schemas.microsoft.com/office/powerpoint/2010/main" val="40616324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82DD51B-B8C2-804B-94D8-273AB3EE335F}"/>
              </a:ext>
            </a:extLst>
          </p:cNvPr>
          <p:cNvPicPr>
            <a:picLocks noChangeAspect="1"/>
          </p:cNvPicPr>
          <p:nvPr/>
        </p:nvPicPr>
        <p:blipFill>
          <a:blip r:embed="rId3"/>
          <a:stretch>
            <a:fillRect/>
          </a:stretch>
        </p:blipFill>
        <p:spPr>
          <a:xfrm>
            <a:off x="654828" y="-51202"/>
            <a:ext cx="4415120" cy="5247796"/>
          </a:xfrm>
          <a:prstGeom prst="rect">
            <a:avLst/>
          </a:prstGeom>
        </p:spPr>
      </p:pic>
      <p:sp>
        <p:nvSpPr>
          <p:cNvPr id="2" name="Title 1">
            <a:extLst>
              <a:ext uri="{FF2B5EF4-FFF2-40B4-BE49-F238E27FC236}">
                <a16:creationId xmlns:a16="http://schemas.microsoft.com/office/drawing/2014/main" id="{3B88F408-5396-BB4E-851E-BC0E702F24A8}"/>
              </a:ext>
            </a:extLst>
          </p:cNvPr>
          <p:cNvSpPr>
            <a:spLocks noGrp="1"/>
          </p:cNvSpPr>
          <p:nvPr>
            <p:ph type="title"/>
          </p:nvPr>
        </p:nvSpPr>
        <p:spPr>
          <a:xfrm>
            <a:off x="942876" y="0"/>
            <a:ext cx="2100247" cy="488024"/>
          </a:xfrm>
          <a:solidFill>
            <a:schemeClr val="bg1"/>
          </a:solidFill>
        </p:spPr>
        <p:txBody>
          <a:bodyPr/>
          <a:lstStyle/>
          <a:p>
            <a:r>
              <a:rPr lang="en-US" dirty="0"/>
              <a:t>Comprehensive</a:t>
            </a:r>
          </a:p>
        </p:txBody>
      </p:sp>
      <p:pic>
        <p:nvPicPr>
          <p:cNvPr id="10" name="Picture 9">
            <a:extLst>
              <a:ext uri="{FF2B5EF4-FFF2-40B4-BE49-F238E27FC236}">
                <a16:creationId xmlns:a16="http://schemas.microsoft.com/office/drawing/2014/main" id="{62101606-9F57-7D49-BCB0-EFA5895F97F7}"/>
              </a:ext>
            </a:extLst>
          </p:cNvPr>
          <p:cNvPicPr>
            <a:picLocks noChangeAspect="1"/>
          </p:cNvPicPr>
          <p:nvPr/>
        </p:nvPicPr>
        <p:blipFill>
          <a:blip r:embed="rId4"/>
          <a:stretch>
            <a:fillRect/>
          </a:stretch>
        </p:blipFill>
        <p:spPr>
          <a:xfrm>
            <a:off x="4863745" y="0"/>
            <a:ext cx="4280255" cy="5143500"/>
          </a:xfrm>
          <a:prstGeom prst="rect">
            <a:avLst/>
          </a:prstGeom>
        </p:spPr>
      </p:pic>
      <p:sp>
        <p:nvSpPr>
          <p:cNvPr id="13" name="TextBox 12">
            <a:extLst>
              <a:ext uri="{FF2B5EF4-FFF2-40B4-BE49-F238E27FC236}">
                <a16:creationId xmlns:a16="http://schemas.microsoft.com/office/drawing/2014/main" id="{C68BE188-9818-D045-BD43-E7EA29ED84D1}"/>
              </a:ext>
            </a:extLst>
          </p:cNvPr>
          <p:cNvSpPr txBox="1"/>
          <p:nvPr/>
        </p:nvSpPr>
        <p:spPr>
          <a:xfrm>
            <a:off x="1045696" y="4645545"/>
            <a:ext cx="2242922" cy="369332"/>
          </a:xfrm>
          <a:prstGeom prst="rect">
            <a:avLst/>
          </a:prstGeom>
          <a:noFill/>
        </p:spPr>
        <p:txBody>
          <a:bodyPr wrap="none" rtlCol="0">
            <a:spAutoFit/>
          </a:bodyPr>
          <a:lstStyle/>
          <a:p>
            <a:r>
              <a:rPr lang="en-US" dirty="0"/>
              <a:t>Wang et al., 2021 JGR</a:t>
            </a:r>
          </a:p>
        </p:txBody>
      </p:sp>
      <p:sp>
        <p:nvSpPr>
          <p:cNvPr id="14" name="TextBox 13">
            <a:extLst>
              <a:ext uri="{FF2B5EF4-FFF2-40B4-BE49-F238E27FC236}">
                <a16:creationId xmlns:a16="http://schemas.microsoft.com/office/drawing/2014/main" id="{5884C9EB-F87D-7747-860C-BA009DAB988E}"/>
              </a:ext>
            </a:extLst>
          </p:cNvPr>
          <p:cNvSpPr txBox="1"/>
          <p:nvPr/>
        </p:nvSpPr>
        <p:spPr>
          <a:xfrm>
            <a:off x="1045696" y="654828"/>
            <a:ext cx="1090363" cy="369332"/>
          </a:xfrm>
          <a:prstGeom prst="rect">
            <a:avLst/>
          </a:prstGeom>
          <a:solidFill>
            <a:schemeClr val="bg1"/>
          </a:solidFill>
        </p:spPr>
        <p:txBody>
          <a:bodyPr wrap="none" rtlCol="0">
            <a:spAutoFit/>
          </a:bodyPr>
          <a:lstStyle/>
          <a:p>
            <a:r>
              <a:rPr lang="en-US" dirty="0"/>
              <a:t>17 blocks</a:t>
            </a:r>
          </a:p>
        </p:txBody>
      </p:sp>
      <p:sp>
        <p:nvSpPr>
          <p:cNvPr id="15" name="TextBox 14">
            <a:extLst>
              <a:ext uri="{FF2B5EF4-FFF2-40B4-BE49-F238E27FC236}">
                <a16:creationId xmlns:a16="http://schemas.microsoft.com/office/drawing/2014/main" id="{A88A3B5D-ED7B-1241-8211-8DE082196865}"/>
              </a:ext>
            </a:extLst>
          </p:cNvPr>
          <p:cNvSpPr txBox="1"/>
          <p:nvPr/>
        </p:nvSpPr>
        <p:spPr>
          <a:xfrm>
            <a:off x="5220932" y="654828"/>
            <a:ext cx="1090363" cy="369332"/>
          </a:xfrm>
          <a:prstGeom prst="rect">
            <a:avLst/>
          </a:prstGeom>
          <a:solidFill>
            <a:schemeClr val="bg1"/>
          </a:solidFill>
        </p:spPr>
        <p:txBody>
          <a:bodyPr wrap="none" rtlCol="0">
            <a:spAutoFit/>
          </a:bodyPr>
          <a:lstStyle/>
          <a:p>
            <a:r>
              <a:rPr lang="en-US" dirty="0"/>
              <a:t>94 blocks</a:t>
            </a:r>
          </a:p>
        </p:txBody>
      </p:sp>
    </p:spTree>
    <p:extLst>
      <p:ext uri="{BB962C8B-B14F-4D97-AF65-F5344CB8AC3E}">
        <p14:creationId xmlns:p14="http://schemas.microsoft.com/office/powerpoint/2010/main" val="40200500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tibet_blocks_5Ma_5M_future_SivTTT.mp4">
            <a:hlinkClick r:id="" action="ppaction://media"/>
            <a:extLst>
              <a:ext uri="{FF2B5EF4-FFF2-40B4-BE49-F238E27FC236}">
                <a16:creationId xmlns:a16="http://schemas.microsoft.com/office/drawing/2014/main" id="{99BEA6DF-0139-B446-B859-B5AC6E2F26E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92700" y="0"/>
            <a:ext cx="7543800" cy="5143500"/>
          </a:xfrm>
          <a:prstGeom prst="rect">
            <a:avLst/>
          </a:prstGeom>
        </p:spPr>
      </p:pic>
      <p:sp>
        <p:nvSpPr>
          <p:cNvPr id="5" name="Content Placeholder 4">
            <a:extLst>
              <a:ext uri="{FF2B5EF4-FFF2-40B4-BE49-F238E27FC236}">
                <a16:creationId xmlns:a16="http://schemas.microsoft.com/office/drawing/2014/main" id="{A40525D6-6FFF-6C41-B615-4710F5645569}"/>
              </a:ext>
            </a:extLst>
          </p:cNvPr>
          <p:cNvSpPr>
            <a:spLocks noGrp="1"/>
          </p:cNvSpPr>
          <p:nvPr>
            <p:ph sz="quarter" idx="10"/>
          </p:nvPr>
        </p:nvSpPr>
        <p:spPr/>
        <p:txBody>
          <a:bodyPr/>
          <a:lstStyle/>
          <a:p>
            <a:endParaRPr lang="en-US"/>
          </a:p>
        </p:txBody>
      </p:sp>
      <p:sp>
        <p:nvSpPr>
          <p:cNvPr id="2" name="Title 1">
            <a:extLst>
              <a:ext uri="{FF2B5EF4-FFF2-40B4-BE49-F238E27FC236}">
                <a16:creationId xmlns:a16="http://schemas.microsoft.com/office/drawing/2014/main" id="{CD03E98C-7B6C-7C47-8EFA-BEC2980C3B6E}"/>
              </a:ext>
            </a:extLst>
          </p:cNvPr>
          <p:cNvSpPr>
            <a:spLocks noGrp="1"/>
          </p:cNvSpPr>
          <p:nvPr>
            <p:ph type="title"/>
          </p:nvPr>
        </p:nvSpPr>
        <p:spPr/>
        <p:txBody>
          <a:bodyPr/>
          <a:lstStyle/>
          <a:p>
            <a:r>
              <a:rPr lang="en-US" dirty="0"/>
              <a:t>Visualize block motions in time</a:t>
            </a:r>
          </a:p>
        </p:txBody>
      </p:sp>
    </p:spTree>
    <p:extLst>
      <p:ext uri="{BB962C8B-B14F-4D97-AF65-F5344CB8AC3E}">
        <p14:creationId xmlns:p14="http://schemas.microsoft.com/office/powerpoint/2010/main" val="147390563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4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37EDA70-248F-4B43-924E-8223E6E12A21}"/>
              </a:ext>
            </a:extLst>
          </p:cNvPr>
          <p:cNvPicPr>
            <a:picLocks noChangeAspect="1"/>
          </p:cNvPicPr>
          <p:nvPr/>
        </p:nvPicPr>
        <p:blipFill>
          <a:blip r:embed="rId3"/>
          <a:stretch>
            <a:fillRect/>
          </a:stretch>
        </p:blipFill>
        <p:spPr>
          <a:xfrm>
            <a:off x="4583502" y="611774"/>
            <a:ext cx="4560498" cy="8208896"/>
          </a:xfrm>
          <a:prstGeom prst="rect">
            <a:avLst/>
          </a:prstGeom>
        </p:spPr>
      </p:pic>
      <p:sp>
        <p:nvSpPr>
          <p:cNvPr id="2" name="Title 1">
            <a:extLst>
              <a:ext uri="{FF2B5EF4-FFF2-40B4-BE49-F238E27FC236}">
                <a16:creationId xmlns:a16="http://schemas.microsoft.com/office/drawing/2014/main" id="{684491DE-0A68-F042-9EF8-E9390B4648C4}"/>
              </a:ext>
            </a:extLst>
          </p:cNvPr>
          <p:cNvSpPr>
            <a:spLocks noGrp="1"/>
          </p:cNvSpPr>
          <p:nvPr>
            <p:ph type="title"/>
          </p:nvPr>
        </p:nvSpPr>
        <p:spPr/>
        <p:txBody>
          <a:bodyPr/>
          <a:lstStyle/>
          <a:p>
            <a:r>
              <a:rPr lang="en-US" dirty="0"/>
              <a:t>Block modeling results</a:t>
            </a:r>
          </a:p>
        </p:txBody>
      </p:sp>
      <p:sp>
        <p:nvSpPr>
          <p:cNvPr id="3" name="Content Placeholder 2">
            <a:extLst>
              <a:ext uri="{FF2B5EF4-FFF2-40B4-BE49-F238E27FC236}">
                <a16:creationId xmlns:a16="http://schemas.microsoft.com/office/drawing/2014/main" id="{DDF759B8-731B-1B43-8E2D-FB9FB6DC969D}"/>
              </a:ext>
            </a:extLst>
          </p:cNvPr>
          <p:cNvSpPr>
            <a:spLocks noGrp="1"/>
          </p:cNvSpPr>
          <p:nvPr>
            <p:ph sz="quarter" idx="10"/>
          </p:nvPr>
        </p:nvSpPr>
        <p:spPr/>
        <p:txBody>
          <a:bodyPr/>
          <a:lstStyle/>
          <a:p>
            <a:r>
              <a:rPr lang="en-US" dirty="0"/>
              <a:t>Strike slip, dip slip rates for ~1000 faults</a:t>
            </a:r>
          </a:p>
          <a:p>
            <a:endParaRPr lang="en-US" dirty="0"/>
          </a:p>
          <a:p>
            <a:r>
              <a:rPr lang="en-US" dirty="0"/>
              <a:t>Generally good agreement between geologic rates and block model estimates</a:t>
            </a:r>
          </a:p>
          <a:p>
            <a:endParaRPr lang="en-US" dirty="0"/>
          </a:p>
          <a:p>
            <a:r>
              <a:rPr lang="en-US" dirty="0"/>
              <a:t>Block model slip rate uncertainties are smaller than for most geologic studies</a:t>
            </a:r>
          </a:p>
          <a:p>
            <a:endParaRPr lang="en-US" dirty="0"/>
          </a:p>
        </p:txBody>
      </p:sp>
      <p:sp>
        <p:nvSpPr>
          <p:cNvPr id="7" name="Rectangle 6">
            <a:extLst>
              <a:ext uri="{FF2B5EF4-FFF2-40B4-BE49-F238E27FC236}">
                <a16:creationId xmlns:a16="http://schemas.microsoft.com/office/drawing/2014/main" id="{6AEF7539-0584-494D-BA89-34B8E83FFA2E}"/>
              </a:ext>
            </a:extLst>
          </p:cNvPr>
          <p:cNvSpPr/>
          <p:nvPr/>
        </p:nvSpPr>
        <p:spPr>
          <a:xfrm>
            <a:off x="4238445" y="4721527"/>
            <a:ext cx="4945812" cy="115593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3533837"/>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37EDA70-248F-4B43-924E-8223E6E12A21}"/>
              </a:ext>
            </a:extLst>
          </p:cNvPr>
          <p:cNvPicPr>
            <a:picLocks noChangeAspect="1"/>
          </p:cNvPicPr>
          <p:nvPr/>
        </p:nvPicPr>
        <p:blipFill>
          <a:blip r:embed="rId3"/>
          <a:stretch>
            <a:fillRect/>
          </a:stretch>
        </p:blipFill>
        <p:spPr>
          <a:xfrm>
            <a:off x="4583502" y="-3413876"/>
            <a:ext cx="4560498" cy="8208896"/>
          </a:xfrm>
          <a:prstGeom prst="rect">
            <a:avLst/>
          </a:prstGeom>
        </p:spPr>
      </p:pic>
      <p:sp>
        <p:nvSpPr>
          <p:cNvPr id="2" name="Title 1">
            <a:extLst>
              <a:ext uri="{FF2B5EF4-FFF2-40B4-BE49-F238E27FC236}">
                <a16:creationId xmlns:a16="http://schemas.microsoft.com/office/drawing/2014/main" id="{684491DE-0A68-F042-9EF8-E9390B4648C4}"/>
              </a:ext>
            </a:extLst>
          </p:cNvPr>
          <p:cNvSpPr>
            <a:spLocks noGrp="1"/>
          </p:cNvSpPr>
          <p:nvPr>
            <p:ph type="title"/>
          </p:nvPr>
        </p:nvSpPr>
        <p:spPr/>
        <p:txBody>
          <a:bodyPr/>
          <a:lstStyle/>
          <a:p>
            <a:r>
              <a:rPr lang="en-US" dirty="0"/>
              <a:t>Block modeling results</a:t>
            </a:r>
          </a:p>
        </p:txBody>
      </p:sp>
      <p:sp>
        <p:nvSpPr>
          <p:cNvPr id="3" name="Content Placeholder 2">
            <a:extLst>
              <a:ext uri="{FF2B5EF4-FFF2-40B4-BE49-F238E27FC236}">
                <a16:creationId xmlns:a16="http://schemas.microsoft.com/office/drawing/2014/main" id="{DDF759B8-731B-1B43-8E2D-FB9FB6DC969D}"/>
              </a:ext>
            </a:extLst>
          </p:cNvPr>
          <p:cNvSpPr>
            <a:spLocks noGrp="1"/>
          </p:cNvSpPr>
          <p:nvPr>
            <p:ph sz="quarter" idx="10"/>
          </p:nvPr>
        </p:nvSpPr>
        <p:spPr/>
        <p:txBody>
          <a:bodyPr/>
          <a:lstStyle/>
          <a:p>
            <a:r>
              <a:rPr lang="en-US" dirty="0"/>
              <a:t>Strike slip, dip slip rates for ~1000 faults</a:t>
            </a:r>
          </a:p>
          <a:p>
            <a:endParaRPr lang="en-US" dirty="0"/>
          </a:p>
          <a:p>
            <a:r>
              <a:rPr lang="en-US" dirty="0"/>
              <a:t>Generally good agreement between geologic rates and block model estimates</a:t>
            </a:r>
          </a:p>
          <a:p>
            <a:endParaRPr lang="en-US" dirty="0"/>
          </a:p>
          <a:p>
            <a:r>
              <a:rPr lang="en-US" dirty="0"/>
              <a:t>Block model slip rate uncertainties are smaller than for most geologic studies</a:t>
            </a:r>
          </a:p>
          <a:p>
            <a:endParaRPr lang="en-US" dirty="0"/>
          </a:p>
        </p:txBody>
      </p:sp>
      <p:sp>
        <p:nvSpPr>
          <p:cNvPr id="7" name="Rectangle 6">
            <a:extLst>
              <a:ext uri="{FF2B5EF4-FFF2-40B4-BE49-F238E27FC236}">
                <a16:creationId xmlns:a16="http://schemas.microsoft.com/office/drawing/2014/main" id="{6AEF7539-0584-494D-BA89-34B8E83FFA2E}"/>
              </a:ext>
            </a:extLst>
          </p:cNvPr>
          <p:cNvSpPr/>
          <p:nvPr/>
        </p:nvSpPr>
        <p:spPr>
          <a:xfrm>
            <a:off x="4284453" y="-465367"/>
            <a:ext cx="4945812" cy="115593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210160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C336325-35AB-0046-88C8-B830819F6E1C}"/>
              </a:ext>
            </a:extLst>
          </p:cNvPr>
          <p:cNvSpPr>
            <a:spLocks noGrp="1"/>
          </p:cNvSpPr>
          <p:nvPr>
            <p:ph type="title"/>
          </p:nvPr>
        </p:nvSpPr>
        <p:spPr/>
        <p:txBody>
          <a:bodyPr/>
          <a:lstStyle/>
          <a:p>
            <a:r>
              <a:rPr lang="en-US" dirty="0"/>
              <a:t>China hazard</a:t>
            </a:r>
          </a:p>
        </p:txBody>
      </p:sp>
      <p:sp>
        <p:nvSpPr>
          <p:cNvPr id="6" name="Content Placeholder 5">
            <a:extLst>
              <a:ext uri="{FF2B5EF4-FFF2-40B4-BE49-F238E27FC236}">
                <a16:creationId xmlns:a16="http://schemas.microsoft.com/office/drawing/2014/main" id="{4EB657AC-3835-6147-BE1A-E89B15C9F940}"/>
              </a:ext>
            </a:extLst>
          </p:cNvPr>
          <p:cNvSpPr>
            <a:spLocks noGrp="1"/>
          </p:cNvSpPr>
          <p:nvPr>
            <p:ph sz="quarter" idx="10"/>
          </p:nvPr>
        </p:nvSpPr>
        <p:spPr>
          <a:xfrm>
            <a:off x="955677" y="908685"/>
            <a:ext cx="1955773" cy="4157672"/>
          </a:xfrm>
        </p:spPr>
        <p:txBody>
          <a:bodyPr>
            <a:normAutofit/>
          </a:bodyPr>
          <a:lstStyle/>
          <a:p>
            <a:r>
              <a:rPr lang="en-US" dirty="0"/>
              <a:t>Faults from block model results made into seismic sources</a:t>
            </a:r>
          </a:p>
          <a:p>
            <a:endParaRPr lang="en-US" dirty="0"/>
          </a:p>
          <a:p>
            <a:r>
              <a:rPr lang="en-US" dirty="0"/>
              <a:t>Sub- to multi-fault ruptures created with </a:t>
            </a:r>
            <a:r>
              <a:rPr lang="en-US" i="1" dirty="0" err="1"/>
              <a:t>Sherifs</a:t>
            </a:r>
            <a:endParaRPr lang="en-US" dirty="0"/>
          </a:p>
          <a:p>
            <a:endParaRPr lang="en-US" dirty="0"/>
          </a:p>
          <a:p>
            <a:r>
              <a:rPr lang="en-US" dirty="0"/>
              <a:t>Background seismicity included as well</a:t>
            </a:r>
          </a:p>
        </p:txBody>
      </p:sp>
      <p:pic>
        <p:nvPicPr>
          <p:cNvPr id="1026" name="Picture 2" descr="https://lh5.googleusercontent.com/iy4hjnX0AmTXqI5NG-miZzao1o6-pYOreKKPhxllSkPijvTra5C956e_kXxOZb7M8JTT05GbIkFqA8X6uFxjwRe7pZjIfjMJAOLdyD-2xtlOX5hX4CuA2zSN2kyD911EHTkJdTcK">
            <a:extLst>
              <a:ext uri="{FF2B5EF4-FFF2-40B4-BE49-F238E27FC236}">
                <a16:creationId xmlns:a16="http://schemas.microsoft.com/office/drawing/2014/main" id="{359DD741-44D4-A840-BF02-9D550CA721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1173" y="139484"/>
            <a:ext cx="6090162" cy="4926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6574628"/>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theme/theme1.xml><?xml version="1.0" encoding="utf-8"?>
<a:theme xmlns:a="http://schemas.openxmlformats.org/drawingml/2006/main" name="GEM_16x9_Sidebar">
  <a:themeElements>
    <a:clrScheme name="GEM Colors">
      <a:dk1>
        <a:srgbClr val="554741"/>
      </a:dk1>
      <a:lt1>
        <a:srgbClr val="FFFFFF"/>
      </a:lt1>
      <a:dk2>
        <a:srgbClr val="8C1515"/>
      </a:dk2>
      <a:lt2>
        <a:srgbClr val="DAD7CB"/>
      </a:lt2>
      <a:accent1>
        <a:srgbClr val="3874A1"/>
      </a:accent1>
      <a:accent2>
        <a:srgbClr val="BF6433"/>
      </a:accent2>
      <a:accent3>
        <a:srgbClr val="D2C295"/>
      </a:accent3>
      <a:accent4>
        <a:srgbClr val="FFC000"/>
      </a:accent4>
      <a:accent5>
        <a:srgbClr val="3A3230"/>
      </a:accent5>
      <a:accent6>
        <a:srgbClr val="3C7F27"/>
      </a:accent6>
      <a:hlink>
        <a:srgbClr val="3C8EC0"/>
      </a:hlink>
      <a:folHlink>
        <a:srgbClr val="954F72"/>
      </a:folHlink>
    </a:clrScheme>
    <a:fontScheme name="Stanford">
      <a:majorFont>
        <a:latin typeface="Source Sans Pro Semibold"/>
        <a:ea typeface=""/>
        <a:cs typeface=""/>
      </a:majorFont>
      <a:minorFont>
        <a:latin typeface="Source Sans Pro"/>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3" id="{DAC564BE-8495-A241-AB43-22AC3B09066B}" vid="{C1F4DCCE-239B-CD41-BAE1-9DDAB216C6D2}"/>
    </a:ext>
  </a:extLst>
</a:theme>
</file>

<file path=ppt/theme/theme2.xml><?xml version="1.0" encoding="utf-8"?>
<a:theme xmlns:a="http://schemas.openxmlformats.org/drawingml/2006/main" name="GEM_16x9_Bottombar">
  <a:themeElements>
    <a:clrScheme name="GEM Colors">
      <a:dk1>
        <a:srgbClr val="554741"/>
      </a:dk1>
      <a:lt1>
        <a:srgbClr val="FFFFFF"/>
      </a:lt1>
      <a:dk2>
        <a:srgbClr val="8C1515"/>
      </a:dk2>
      <a:lt2>
        <a:srgbClr val="DAD7CB"/>
      </a:lt2>
      <a:accent1>
        <a:srgbClr val="3874A1"/>
      </a:accent1>
      <a:accent2>
        <a:srgbClr val="BF6433"/>
      </a:accent2>
      <a:accent3>
        <a:srgbClr val="D2C295"/>
      </a:accent3>
      <a:accent4>
        <a:srgbClr val="FFC000"/>
      </a:accent4>
      <a:accent5>
        <a:srgbClr val="3A3230"/>
      </a:accent5>
      <a:accent6>
        <a:srgbClr val="3C7F27"/>
      </a:accent6>
      <a:hlink>
        <a:srgbClr val="3C8EC0"/>
      </a:hlink>
      <a:folHlink>
        <a:srgbClr val="954F72"/>
      </a:folHlink>
    </a:clrScheme>
    <a:fontScheme name="Stanford">
      <a:majorFont>
        <a:latin typeface="Source Sans Pro Semibold"/>
        <a:ea typeface=""/>
        <a:cs typeface=""/>
      </a:majorFont>
      <a:minorFont>
        <a:latin typeface="Source Sans Pro"/>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3" id="{DAC564BE-8495-A241-AB43-22AC3B09066B}" vid="{08FCC9C5-4908-9645-8528-E7EA755BB10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GEM_16x9_Sidebar</Template>
  <TotalTime>5845</TotalTime>
  <Words>1652</Words>
  <Application>Microsoft Office PowerPoint</Application>
  <PresentationFormat>On-screen Show (16:9)</PresentationFormat>
  <Paragraphs>91</Paragraphs>
  <Slides>10</Slides>
  <Notes>10</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10</vt:i4>
      </vt:variant>
    </vt:vector>
  </HeadingPairs>
  <TitlesOfParts>
    <vt:vector size="18" baseType="lpstr">
      <vt:lpstr>Source Sans Pro</vt:lpstr>
      <vt:lpstr>Source Sans Pro Semibold</vt:lpstr>
      <vt:lpstr>Wingdings</vt:lpstr>
      <vt:lpstr>Intro </vt:lpstr>
      <vt:lpstr>Titillium</vt:lpstr>
      <vt:lpstr>Arial</vt:lpstr>
      <vt:lpstr>GEM_16x9_Sidebar</vt:lpstr>
      <vt:lpstr>GEM_16x9_Bottombar</vt:lpstr>
      <vt:lpstr>Fault-network inversions of geologic and geodetic data for regional seismic hazard analysis</vt:lpstr>
      <vt:lpstr>Block models for fault network analysis</vt:lpstr>
      <vt:lpstr>China block model</vt:lpstr>
      <vt:lpstr>High resolution</vt:lpstr>
      <vt:lpstr>Comprehensive</vt:lpstr>
      <vt:lpstr>Visualize block motions in time</vt:lpstr>
      <vt:lpstr>Block modeling results</vt:lpstr>
      <vt:lpstr>Block modeling results</vt:lpstr>
      <vt:lpstr>China hazard</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GEM Presentation Templates</dc:title>
  <dc:subject/>
  <dc:creator>Richard Styron</dc:creator>
  <cp:keywords/>
  <dc:description>2020 GEM template redesign</dc:description>
  <cp:lastModifiedBy>Richard Styron</cp:lastModifiedBy>
  <cp:revision>37</cp:revision>
  <cp:lastPrinted>2020-02-11T07:59:14Z</cp:lastPrinted>
  <dcterms:created xsi:type="dcterms:W3CDTF">2021-12-16T19:14:37Z</dcterms:created>
  <dcterms:modified xsi:type="dcterms:W3CDTF">2021-12-20T22:22:14Z</dcterms:modified>
  <cp:category/>
</cp:coreProperties>
</file>

<file path=docProps/thumbnail.jpeg>
</file>